
<file path=[Content_Types].xml><?xml version="1.0" encoding="utf-8"?>
<Types xmlns="http://schemas.openxmlformats.org/package/2006/content-types">
  <Default Extension="xml" ContentType="application/xml"/>
  <Default Extension="jpeg" ContentType="image/jpeg"/>
  <Default Extension="tiff" ContentType="image/tiff"/>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331" r:id="rId2"/>
    <p:sldId id="332" r:id="rId3"/>
    <p:sldId id="333" r:id="rId4"/>
    <p:sldId id="334" r:id="rId5"/>
    <p:sldId id="335" r:id="rId6"/>
    <p:sldId id="336" r:id="rId7"/>
    <p:sldId id="337" r:id="rId8"/>
    <p:sldId id="362" r:id="rId9"/>
    <p:sldId id="338" r:id="rId10"/>
    <p:sldId id="339" r:id="rId11"/>
    <p:sldId id="340" r:id="rId12"/>
    <p:sldId id="341" r:id="rId13"/>
    <p:sldId id="342" r:id="rId14"/>
    <p:sldId id="343" r:id="rId15"/>
    <p:sldId id="344" r:id="rId16"/>
    <p:sldId id="345" r:id="rId17"/>
    <p:sldId id="346" r:id="rId18"/>
    <p:sldId id="347" r:id="rId19"/>
    <p:sldId id="348" r:id="rId20"/>
    <p:sldId id="349" r:id="rId21"/>
    <p:sldId id="363" r:id="rId22"/>
    <p:sldId id="364" r:id="rId23"/>
    <p:sldId id="355" r:id="rId24"/>
    <p:sldId id="356" r:id="rId25"/>
    <p:sldId id="366" r:id="rId26"/>
    <p:sldId id="357" r:id="rId27"/>
    <p:sldId id="368" r:id="rId28"/>
    <p:sldId id="358" r:id="rId29"/>
    <p:sldId id="359" r:id="rId30"/>
    <p:sldId id="360" r:id="rId31"/>
    <p:sldId id="367" r:id="rId32"/>
    <p:sldId id="309" r:id="rId33"/>
    <p:sldId id="310" r:id="rId34"/>
    <p:sldId id="311" r:id="rId35"/>
    <p:sldId id="312" r:id="rId36"/>
    <p:sldId id="313" r:id="rId37"/>
    <p:sldId id="314" r:id="rId38"/>
    <p:sldId id="315" r:id="rId39"/>
    <p:sldId id="316" r:id="rId40"/>
    <p:sldId id="317" r:id="rId41"/>
    <p:sldId id="330" r:id="rId42"/>
    <p:sldId id="326" r:id="rId43"/>
    <p:sldId id="323" r:id="rId44"/>
    <p:sldId id="325" r:id="rId45"/>
    <p:sldId id="324" r:id="rId46"/>
    <p:sldId id="321" r:id="rId47"/>
    <p:sldId id="329" r:id="rId4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72"/>
    <p:restoredTop sz="93632"/>
  </p:normalViewPr>
  <p:slideViewPr>
    <p:cSldViewPr>
      <p:cViewPr varScale="1">
        <p:scale>
          <a:sx n="66" d="100"/>
          <a:sy n="66" d="100"/>
        </p:scale>
        <p:origin x="928"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presProps" Target="presProps.xml"/><Relationship Id="rId51" Type="http://schemas.openxmlformats.org/officeDocument/2006/relationships/viewProps" Target="viewProps.xml"/><Relationship Id="rId52" Type="http://schemas.openxmlformats.org/officeDocument/2006/relationships/theme" Target="theme/theme1.xml"/><Relationship Id="rId53"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tiff>
</file>

<file path=ppt/media/image18.tiff>
</file>

<file path=ppt/media/image19.tiff>
</file>

<file path=ppt/media/image2.tiff>
</file>

<file path=ppt/media/image20.tiff>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tiff>
</file>

<file path=ppt/media/image4.tiff>
</file>

<file path=ppt/media/image5.tiff>
</file>

<file path=ppt/media/image6.tiff>
</file>

<file path=ppt/media/image7.tif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265ABC-ABDF-0440-A50F-78E28EE00B40}" type="datetimeFigureOut">
              <a:rPr lang="en-US" smtClean="0"/>
              <a:t>10/4/16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DCD6CC-9813-6749-9490-24996E268DC9}" type="slidenum">
              <a:rPr lang="en-US" smtClean="0"/>
              <a:t>‹#›</a:t>
            </a:fld>
            <a:endParaRPr lang="en-US"/>
          </a:p>
        </p:txBody>
      </p:sp>
    </p:spTree>
    <p:extLst>
      <p:ext uri="{BB962C8B-B14F-4D97-AF65-F5344CB8AC3E}">
        <p14:creationId xmlns:p14="http://schemas.microsoft.com/office/powerpoint/2010/main" val="1249530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eaLnBrk="0" hangingPunct="0"/>
            <a:fld id="{EFB4DF5E-2782-A843-99D6-AABF0A866DF8}" type="slidenum">
              <a:rPr lang="en-US" altLang="en-US" sz="1100" b="1">
                <a:solidFill>
                  <a:srgbClr val="000000"/>
                </a:solidFill>
                <a:latin typeface="Arial" charset="0"/>
                <a:ea typeface="Arial" charset="0"/>
                <a:cs typeface="Arial" charset="0"/>
              </a:rPr>
              <a:pPr eaLnBrk="0" hangingPunct="0"/>
              <a:t>1</a:t>
            </a:fld>
            <a:endParaRPr lang="en-US" altLang="en-US" sz="1100" b="1">
              <a:solidFill>
                <a:srgbClr val="000000"/>
              </a:solidFill>
              <a:latin typeface="Arial" charset="0"/>
              <a:ea typeface="Arial" charset="0"/>
              <a:cs typeface="Arial" charset="0"/>
            </a:endParaRPr>
          </a:p>
        </p:txBody>
      </p:sp>
      <p:sp>
        <p:nvSpPr>
          <p:cNvPr id="6144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6144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Tree>
    <p:extLst>
      <p:ext uri="{BB962C8B-B14F-4D97-AF65-F5344CB8AC3E}">
        <p14:creationId xmlns:p14="http://schemas.microsoft.com/office/powerpoint/2010/main" val="1722701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DCD6CC-9813-6749-9490-24996E268DC9}" type="slidenum">
              <a:rPr lang="en-US" smtClean="0"/>
              <a:t>31</a:t>
            </a:fld>
            <a:endParaRPr lang="en-US"/>
          </a:p>
        </p:txBody>
      </p:sp>
    </p:spTree>
    <p:extLst>
      <p:ext uri="{BB962C8B-B14F-4D97-AF65-F5344CB8AC3E}">
        <p14:creationId xmlns:p14="http://schemas.microsoft.com/office/powerpoint/2010/main" val="1304769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10/4/16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10/4/16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10/4/16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10/4/16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4" Type="http://schemas.openxmlformats.org/officeDocument/2006/relationships/oleObject" Target="../embeddings/oleObject1.bin"/><Relationship Id="rId5" Type="http://schemas.openxmlformats.org/officeDocument/2006/relationships/image" Target="../media/image1.png"/><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 Id="rId3" Type="http://schemas.openxmlformats.org/officeDocument/2006/relationships/image" Target="../media/image9.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 Id="rId3" Type="http://schemas.openxmlformats.org/officeDocument/2006/relationships/image" Target="../media/image10.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 Id="rId3" Type="http://schemas.openxmlformats.org/officeDocument/2006/relationships/image" Target="../media/image1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 Id="rId3" Type="http://schemas.openxmlformats.org/officeDocument/2006/relationships/image" Target="../media/image12.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 Id="rId3" Type="http://schemas.openxmlformats.org/officeDocument/2006/relationships/image" Target="../media/image13.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 Id="rId3" Type="http://schemas.openxmlformats.org/officeDocument/2006/relationships/image" Target="../media/image14.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 Id="rId3" Type="http://schemas.openxmlformats.org/officeDocument/2006/relationships/image" Target="../media/image7.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27.xml.rels><?xml version="1.0" encoding="UTF-8" standalone="yes"?>
<Relationships xmlns="http://schemas.openxmlformats.org/package/2006/relationships"><Relationship Id="rId3" Type="http://schemas.openxmlformats.org/officeDocument/2006/relationships/image" Target="../media/image19.tiff"/><Relationship Id="rId4" Type="http://schemas.openxmlformats.org/officeDocument/2006/relationships/image" Target="../media/image20.tiff"/><Relationship Id="rId1" Type="http://schemas.openxmlformats.org/officeDocument/2006/relationships/slideLayout" Target="../slideLayouts/slideLayout2.xml"/><Relationship Id="rId2" Type="http://schemas.openxmlformats.org/officeDocument/2006/relationships/image" Target="../media/image18.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jpe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e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jpe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jpe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jpe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 Id="rId3" Type="http://schemas.openxmlformats.org/officeDocument/2006/relationships/image" Target="../media/image5.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p:txBody>
          <a:bodyPr/>
          <a:lstStyle/>
          <a:p>
            <a:r>
              <a:rPr lang="en-US" altLang="en-US"/>
              <a:t>Video</a:t>
            </a:r>
          </a:p>
        </p:txBody>
      </p:sp>
      <p:sp>
        <p:nvSpPr>
          <p:cNvPr id="1028" name="Rectangle 3"/>
          <p:cNvSpPr>
            <a:spLocks noGrp="1" noChangeArrowheads="1"/>
          </p:cNvSpPr>
          <p:nvPr>
            <p:ph type="body" idx="1"/>
          </p:nvPr>
        </p:nvSpPr>
        <p:spPr>
          <a:xfrm>
            <a:off x="457200" y="1600200"/>
            <a:ext cx="5257800" cy="4525963"/>
          </a:xfrm>
        </p:spPr>
        <p:txBody>
          <a:bodyPr/>
          <a:lstStyle/>
          <a:p>
            <a:pPr>
              <a:buFontTx/>
              <a:buChar char="•"/>
            </a:pPr>
            <a:r>
              <a:rPr lang="en-US" altLang="en-US" smtClean="0"/>
              <a:t>A </a:t>
            </a:r>
            <a:r>
              <a:rPr lang="en-US" altLang="en-US" dirty="0"/>
              <a:t>video is a sequence of frames captured over time</a:t>
            </a:r>
          </a:p>
          <a:p>
            <a:pPr>
              <a:buFontTx/>
              <a:buChar char="•"/>
            </a:pPr>
            <a:r>
              <a:rPr lang="en-US" altLang="en-US" dirty="0"/>
              <a:t>Now </a:t>
            </a:r>
            <a:r>
              <a:rPr lang="en-US" altLang="en-US" dirty="0" smtClean="0"/>
              <a:t>each frame/image is </a:t>
            </a:r>
            <a:r>
              <a:rPr lang="en-US" altLang="en-US" dirty="0"/>
              <a:t>a function of space </a:t>
            </a:r>
            <a:br>
              <a:rPr lang="en-US" altLang="en-US" dirty="0"/>
            </a:br>
            <a:r>
              <a:rPr lang="en-US" altLang="en-US" dirty="0"/>
              <a:t>(x, y) and time (t)</a:t>
            </a:r>
          </a:p>
        </p:txBody>
      </p:sp>
      <p:graphicFrame>
        <p:nvGraphicFramePr>
          <p:cNvPr id="1026" name="Object 2"/>
          <p:cNvGraphicFramePr>
            <a:graphicFrameLocks noGrp="1" noChangeAspect="1"/>
          </p:cNvGraphicFramePr>
          <p:nvPr>
            <p:ph sz="half" idx="4294967295"/>
            <p:extLst/>
          </p:nvPr>
        </p:nvGraphicFramePr>
        <p:xfrm>
          <a:off x="4572000" y="3300997"/>
          <a:ext cx="3834450" cy="2987675"/>
        </p:xfrm>
        <a:graphic>
          <a:graphicData uri="http://schemas.openxmlformats.org/presentationml/2006/ole">
            <mc:AlternateContent xmlns:mc="http://schemas.openxmlformats.org/markup-compatibility/2006">
              <mc:Choice xmlns:v="urn:schemas-microsoft-com:vml" Requires="v">
                <p:oleObj spid="_x0000_s1061" name="Image" r:id="rId4" imgW="9307937" imgH="7250794" progId="">
                  <p:embed/>
                </p:oleObj>
              </mc:Choice>
              <mc:Fallback>
                <p:oleObj name="Image" r:id="rId4" imgW="9307937" imgH="7250794"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3300997"/>
                        <a:ext cx="3834450" cy="2987675"/>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6126470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609600"/>
            <a:ext cx="9144000" cy="5029200"/>
          </a:xfrm>
        </p:spPr>
        <p:txBody>
          <a:bodyPr>
            <a:normAutofit/>
          </a:bodyPr>
          <a:lstStyle/>
          <a:p>
            <a:pPr>
              <a:buNone/>
            </a:pPr>
            <a:r>
              <a:rPr lang="en-US" sz="3600" dirty="0" smtClean="0"/>
              <a:t>The ramp’s  pattern of  brightness  (Intensity Profile) can be viewed as a plot.</a:t>
            </a:r>
          </a:p>
          <a:p>
            <a:pPr>
              <a:buNone/>
            </a:pPr>
            <a:r>
              <a:rPr lang="en-US" sz="5100" dirty="0" smtClean="0"/>
              <a:t>   </a:t>
            </a:r>
          </a:p>
          <a:p>
            <a:pPr>
              <a:buNone/>
            </a:pPr>
            <a:endParaRPr lang="en-US" sz="5100" dirty="0" smtClean="0"/>
          </a:p>
        </p:txBody>
      </p:sp>
      <p:pic>
        <p:nvPicPr>
          <p:cNvPr id="4" name="Picture 3" descr="opticFlow1.jpg"/>
          <p:cNvPicPr>
            <a:picLocks noChangeAspect="1"/>
          </p:cNvPicPr>
          <p:nvPr/>
        </p:nvPicPr>
        <p:blipFill>
          <a:blip r:embed="rId2" cstate="print"/>
          <a:stretch>
            <a:fillRect/>
          </a:stretch>
        </p:blipFill>
        <p:spPr>
          <a:xfrm>
            <a:off x="1447800" y="1828800"/>
            <a:ext cx="5943600" cy="838200"/>
          </a:xfrm>
          <a:prstGeom prst="rect">
            <a:avLst/>
          </a:prstGeom>
        </p:spPr>
      </p:pic>
      <p:pic>
        <p:nvPicPr>
          <p:cNvPr id="5" name="Picture 4" descr="opticFlow2.jpg"/>
          <p:cNvPicPr>
            <a:picLocks noChangeAspect="1"/>
          </p:cNvPicPr>
          <p:nvPr/>
        </p:nvPicPr>
        <p:blipFill>
          <a:blip r:embed="rId3" cstate="print"/>
          <a:stretch>
            <a:fillRect/>
          </a:stretch>
        </p:blipFill>
        <p:spPr>
          <a:xfrm>
            <a:off x="0" y="2667000"/>
            <a:ext cx="9144000" cy="3511094"/>
          </a:xfrm>
          <a:prstGeom prst="rect">
            <a:avLst/>
          </a:prstGeom>
        </p:spPr>
      </p:pic>
    </p:spTree>
    <p:extLst>
      <p:ext uri="{BB962C8B-B14F-4D97-AF65-F5344CB8AC3E}">
        <p14:creationId xmlns:p14="http://schemas.microsoft.com/office/powerpoint/2010/main" val="19086717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609600"/>
            <a:ext cx="9144000" cy="5486400"/>
          </a:xfrm>
        </p:spPr>
        <p:txBody>
          <a:bodyPr>
            <a:normAutofit/>
          </a:bodyPr>
          <a:lstStyle/>
          <a:p>
            <a:pPr>
              <a:buNone/>
            </a:pPr>
            <a:r>
              <a:rPr lang="en-US" sz="3600" dirty="0" smtClean="0"/>
              <a:t>Now, Suppose the pattern moves to the right.</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1200" dirty="0" smtClean="0"/>
          </a:p>
          <a:p>
            <a:pPr>
              <a:buNone/>
            </a:pPr>
            <a:endParaRPr lang="en-US" sz="1200" dirty="0" smtClean="0"/>
          </a:p>
          <a:p>
            <a:pPr>
              <a:buNone/>
            </a:pPr>
            <a:r>
              <a:rPr lang="en-US" sz="2800" dirty="0" smtClean="0"/>
              <a:t>Dotted line shows where pattern has moved to, within unit time.  </a:t>
            </a:r>
          </a:p>
          <a:p>
            <a:pPr>
              <a:buNone/>
            </a:pPr>
            <a:endParaRPr lang="en-US" sz="5100" dirty="0" smtClean="0"/>
          </a:p>
        </p:txBody>
      </p:sp>
      <p:pic>
        <p:nvPicPr>
          <p:cNvPr id="4" name="Picture 3" descr="opticFlow1.jpg"/>
          <p:cNvPicPr>
            <a:picLocks noChangeAspect="1"/>
          </p:cNvPicPr>
          <p:nvPr/>
        </p:nvPicPr>
        <p:blipFill>
          <a:blip r:embed="rId2" cstate="print"/>
          <a:stretch>
            <a:fillRect/>
          </a:stretch>
        </p:blipFill>
        <p:spPr>
          <a:xfrm>
            <a:off x="1371600" y="1295400"/>
            <a:ext cx="5943600" cy="838200"/>
          </a:xfrm>
          <a:prstGeom prst="rect">
            <a:avLst/>
          </a:prstGeom>
        </p:spPr>
      </p:pic>
      <p:pic>
        <p:nvPicPr>
          <p:cNvPr id="6" name="Picture 5" descr="opticFlow3.jpg"/>
          <p:cNvPicPr>
            <a:picLocks noChangeAspect="1"/>
          </p:cNvPicPr>
          <p:nvPr/>
        </p:nvPicPr>
        <p:blipFill>
          <a:blip r:embed="rId3" cstate="print"/>
          <a:stretch>
            <a:fillRect/>
          </a:stretch>
        </p:blipFill>
        <p:spPr>
          <a:xfrm>
            <a:off x="0" y="2057400"/>
            <a:ext cx="9144000" cy="2946400"/>
          </a:xfrm>
          <a:prstGeom prst="rect">
            <a:avLst/>
          </a:prstGeom>
        </p:spPr>
      </p:pic>
    </p:spTree>
    <p:extLst>
      <p:ext uri="{BB962C8B-B14F-4D97-AF65-F5344CB8AC3E}">
        <p14:creationId xmlns:p14="http://schemas.microsoft.com/office/powerpoint/2010/main" val="20835056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609600"/>
            <a:ext cx="9144000" cy="5486400"/>
          </a:xfrm>
        </p:spPr>
        <p:txBody>
          <a:bodyPr>
            <a:normAutofit/>
          </a:bodyPr>
          <a:lstStyle/>
          <a:p>
            <a:pPr>
              <a:buNone/>
            </a:pPr>
            <a:r>
              <a:rPr lang="en-US" sz="3600" dirty="0" smtClean="0"/>
              <a:t>Now, Suppose a Single Pixel Camera saw this</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1200" dirty="0" smtClean="0"/>
          </a:p>
          <a:p>
            <a:pPr>
              <a:buNone/>
            </a:pPr>
            <a:endParaRPr lang="en-US" sz="1200" dirty="0" smtClean="0"/>
          </a:p>
          <a:p>
            <a:pPr>
              <a:buNone/>
            </a:pPr>
            <a:endParaRPr lang="en-US" sz="5100" dirty="0" smtClean="0"/>
          </a:p>
        </p:txBody>
      </p:sp>
      <p:pic>
        <p:nvPicPr>
          <p:cNvPr id="4" name="Picture 3" descr="opticFlow1.jpg"/>
          <p:cNvPicPr>
            <a:picLocks noChangeAspect="1"/>
          </p:cNvPicPr>
          <p:nvPr/>
        </p:nvPicPr>
        <p:blipFill>
          <a:blip r:embed="rId2" cstate="print"/>
          <a:stretch>
            <a:fillRect/>
          </a:stretch>
        </p:blipFill>
        <p:spPr>
          <a:xfrm>
            <a:off x="1371600" y="1295400"/>
            <a:ext cx="5943600" cy="838200"/>
          </a:xfrm>
          <a:prstGeom prst="rect">
            <a:avLst/>
          </a:prstGeom>
        </p:spPr>
      </p:pic>
      <p:pic>
        <p:nvPicPr>
          <p:cNvPr id="8" name="Picture 7" descr="opticFlow5.jpg"/>
          <p:cNvPicPr>
            <a:picLocks noChangeAspect="1"/>
          </p:cNvPicPr>
          <p:nvPr/>
        </p:nvPicPr>
        <p:blipFill>
          <a:blip r:embed="rId3" cstate="print"/>
          <a:stretch>
            <a:fillRect/>
          </a:stretch>
        </p:blipFill>
        <p:spPr>
          <a:xfrm>
            <a:off x="0" y="2667000"/>
            <a:ext cx="9144000" cy="2946400"/>
          </a:xfrm>
          <a:prstGeom prst="rect">
            <a:avLst/>
          </a:prstGeom>
        </p:spPr>
      </p:pic>
    </p:spTree>
    <p:extLst>
      <p:ext uri="{BB962C8B-B14F-4D97-AF65-F5344CB8AC3E}">
        <p14:creationId xmlns:p14="http://schemas.microsoft.com/office/powerpoint/2010/main" val="6115653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62000"/>
            <a:ext cx="9144000" cy="8763000"/>
          </a:xfrm>
        </p:spPr>
        <p:txBody>
          <a:bodyPr>
            <a:normAutofit/>
          </a:bodyPr>
          <a:lstStyle/>
          <a:p>
            <a:pPr>
              <a:buNone/>
            </a:pPr>
            <a:r>
              <a:rPr lang="en-US" sz="3600" dirty="0" smtClean="0"/>
              <a:t>The Sensor would see the brightness change</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1200" dirty="0" smtClean="0"/>
          </a:p>
          <a:p>
            <a:pPr>
              <a:buNone/>
            </a:pPr>
            <a:r>
              <a:rPr lang="en-US" sz="2800" dirty="0" smtClean="0"/>
              <a:t>The 2 arrows  show what two </a:t>
            </a:r>
            <a:r>
              <a:rPr lang="en-US" sz="2800" dirty="0" err="1" smtClean="0"/>
              <a:t>brightnesses</a:t>
            </a:r>
            <a:r>
              <a:rPr lang="en-US" sz="2800" dirty="0" smtClean="0"/>
              <a:t> the detector sees</a:t>
            </a:r>
          </a:p>
        </p:txBody>
      </p:sp>
      <p:pic>
        <p:nvPicPr>
          <p:cNvPr id="4" name="Picture 3" descr="opticFlow1.jpg"/>
          <p:cNvPicPr>
            <a:picLocks noChangeAspect="1"/>
          </p:cNvPicPr>
          <p:nvPr/>
        </p:nvPicPr>
        <p:blipFill>
          <a:blip r:embed="rId2" cstate="print"/>
          <a:stretch>
            <a:fillRect/>
          </a:stretch>
        </p:blipFill>
        <p:spPr>
          <a:xfrm>
            <a:off x="1371600" y="1371600"/>
            <a:ext cx="5943600" cy="609600"/>
          </a:xfrm>
          <a:prstGeom prst="rect">
            <a:avLst/>
          </a:prstGeom>
        </p:spPr>
      </p:pic>
      <p:pic>
        <p:nvPicPr>
          <p:cNvPr id="6" name="Picture 5" descr="opticFlow6.jpg"/>
          <p:cNvPicPr>
            <a:picLocks noChangeAspect="1"/>
          </p:cNvPicPr>
          <p:nvPr/>
        </p:nvPicPr>
        <p:blipFill>
          <a:blip r:embed="rId3" cstate="print"/>
          <a:stretch>
            <a:fillRect/>
          </a:stretch>
        </p:blipFill>
        <p:spPr>
          <a:xfrm>
            <a:off x="0" y="1981200"/>
            <a:ext cx="9144000" cy="2946400"/>
          </a:xfrm>
          <a:prstGeom prst="rect">
            <a:avLst/>
          </a:prstGeom>
        </p:spPr>
      </p:pic>
    </p:spTree>
    <p:extLst>
      <p:ext uri="{BB962C8B-B14F-4D97-AF65-F5344CB8AC3E}">
        <p14:creationId xmlns:p14="http://schemas.microsoft.com/office/powerpoint/2010/main" val="7222205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62000"/>
            <a:ext cx="9144000" cy="8763000"/>
          </a:xfrm>
        </p:spPr>
        <p:txBody>
          <a:bodyPr>
            <a:normAutofit/>
          </a:bodyPr>
          <a:lstStyle/>
          <a:p>
            <a:pPr>
              <a:buNone/>
            </a:pPr>
            <a:r>
              <a:rPr lang="en-US" sz="3600" dirty="0" smtClean="0"/>
              <a:t>The Sensor would see the brightness change</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1200" dirty="0" smtClean="0"/>
          </a:p>
          <a:p>
            <a:pPr>
              <a:buNone/>
            </a:pPr>
            <a:r>
              <a:rPr lang="en-US" sz="2800" dirty="0" smtClean="0"/>
              <a:t>The Dotted segment shows the amount of brightness drop.  </a:t>
            </a:r>
          </a:p>
        </p:txBody>
      </p:sp>
      <p:pic>
        <p:nvPicPr>
          <p:cNvPr id="4" name="Picture 3" descr="opticFlow1.jpg"/>
          <p:cNvPicPr>
            <a:picLocks noChangeAspect="1"/>
          </p:cNvPicPr>
          <p:nvPr/>
        </p:nvPicPr>
        <p:blipFill>
          <a:blip r:embed="rId2" cstate="print"/>
          <a:stretch>
            <a:fillRect/>
          </a:stretch>
        </p:blipFill>
        <p:spPr>
          <a:xfrm>
            <a:off x="1371600" y="1371600"/>
            <a:ext cx="5943600" cy="609600"/>
          </a:xfrm>
          <a:prstGeom prst="rect">
            <a:avLst/>
          </a:prstGeom>
        </p:spPr>
      </p:pic>
      <p:pic>
        <p:nvPicPr>
          <p:cNvPr id="8" name="Picture 7" descr="opticFlow8.jpg"/>
          <p:cNvPicPr>
            <a:picLocks noChangeAspect="1"/>
          </p:cNvPicPr>
          <p:nvPr/>
        </p:nvPicPr>
        <p:blipFill>
          <a:blip r:embed="rId3" cstate="print"/>
          <a:stretch>
            <a:fillRect/>
          </a:stretch>
        </p:blipFill>
        <p:spPr>
          <a:xfrm>
            <a:off x="0" y="1981200"/>
            <a:ext cx="9144000" cy="2946400"/>
          </a:xfrm>
          <a:prstGeom prst="rect">
            <a:avLst/>
          </a:prstGeom>
        </p:spPr>
      </p:pic>
    </p:spTree>
    <p:extLst>
      <p:ext uri="{BB962C8B-B14F-4D97-AF65-F5344CB8AC3E}">
        <p14:creationId xmlns:p14="http://schemas.microsoft.com/office/powerpoint/2010/main" val="7833286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62000"/>
            <a:ext cx="9144000" cy="8763000"/>
          </a:xfrm>
        </p:spPr>
        <p:txBody>
          <a:bodyPr>
            <a:normAutofit/>
          </a:bodyPr>
          <a:lstStyle/>
          <a:p>
            <a:pPr>
              <a:buNone/>
            </a:pPr>
            <a:r>
              <a:rPr lang="en-US" sz="3600" dirty="0" smtClean="0"/>
              <a:t>The Sensor would see the brightness change</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1200" dirty="0" smtClean="0"/>
          </a:p>
          <a:p>
            <a:pPr>
              <a:buNone/>
            </a:pPr>
            <a:r>
              <a:rPr lang="en-US" sz="2800" dirty="0" smtClean="0"/>
              <a:t>The brightness drop is given by the distance between A and B.</a:t>
            </a:r>
          </a:p>
        </p:txBody>
      </p:sp>
      <p:pic>
        <p:nvPicPr>
          <p:cNvPr id="4" name="Picture 3" descr="opticFlow1.jpg"/>
          <p:cNvPicPr>
            <a:picLocks noChangeAspect="1"/>
          </p:cNvPicPr>
          <p:nvPr/>
        </p:nvPicPr>
        <p:blipFill>
          <a:blip r:embed="rId2" cstate="print"/>
          <a:stretch>
            <a:fillRect/>
          </a:stretch>
        </p:blipFill>
        <p:spPr>
          <a:xfrm>
            <a:off x="1371600" y="1371600"/>
            <a:ext cx="5943600" cy="609600"/>
          </a:xfrm>
          <a:prstGeom prst="rect">
            <a:avLst/>
          </a:prstGeom>
        </p:spPr>
      </p:pic>
      <p:pic>
        <p:nvPicPr>
          <p:cNvPr id="6" name="Picture 5" descr="opticFlow9.jpg"/>
          <p:cNvPicPr>
            <a:picLocks noChangeAspect="1"/>
          </p:cNvPicPr>
          <p:nvPr/>
        </p:nvPicPr>
        <p:blipFill>
          <a:blip r:embed="rId3" cstate="print"/>
          <a:stretch>
            <a:fillRect/>
          </a:stretch>
        </p:blipFill>
        <p:spPr>
          <a:xfrm>
            <a:off x="0" y="1981200"/>
            <a:ext cx="9144000" cy="2946400"/>
          </a:xfrm>
          <a:prstGeom prst="rect">
            <a:avLst/>
          </a:prstGeom>
        </p:spPr>
      </p:pic>
    </p:spTree>
    <p:extLst>
      <p:ext uri="{BB962C8B-B14F-4D97-AF65-F5344CB8AC3E}">
        <p14:creationId xmlns:p14="http://schemas.microsoft.com/office/powerpoint/2010/main" val="13299484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62000"/>
            <a:ext cx="9144000" cy="8763000"/>
          </a:xfrm>
        </p:spPr>
        <p:txBody>
          <a:bodyPr>
            <a:normAutofit/>
          </a:bodyPr>
          <a:lstStyle/>
          <a:p>
            <a:pPr>
              <a:buNone/>
            </a:pPr>
            <a:r>
              <a:rPr lang="en-US" sz="3600" dirty="0" smtClean="0"/>
              <a:t>What physical properties of this situation will</a:t>
            </a:r>
          </a:p>
          <a:p>
            <a:pPr>
              <a:buNone/>
            </a:pPr>
            <a:r>
              <a:rPr lang="en-US" sz="3600" dirty="0" smtClean="0"/>
              <a:t>determine how much brightness drop happens?</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1200" dirty="0" smtClean="0"/>
          </a:p>
        </p:txBody>
      </p:sp>
      <p:pic>
        <p:nvPicPr>
          <p:cNvPr id="6" name="Picture 5" descr="opticFlow9.jpg"/>
          <p:cNvPicPr>
            <a:picLocks noChangeAspect="1"/>
          </p:cNvPicPr>
          <p:nvPr/>
        </p:nvPicPr>
        <p:blipFill>
          <a:blip r:embed="rId2" cstate="print"/>
          <a:stretch>
            <a:fillRect/>
          </a:stretch>
        </p:blipFill>
        <p:spPr>
          <a:xfrm>
            <a:off x="0" y="1981200"/>
            <a:ext cx="9144000" cy="2946400"/>
          </a:xfrm>
          <a:prstGeom prst="rect">
            <a:avLst/>
          </a:prstGeom>
        </p:spPr>
      </p:pic>
    </p:spTree>
    <p:extLst>
      <p:ext uri="{BB962C8B-B14F-4D97-AF65-F5344CB8AC3E}">
        <p14:creationId xmlns:p14="http://schemas.microsoft.com/office/powerpoint/2010/main" val="14342213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62000"/>
            <a:ext cx="9144000" cy="8763000"/>
          </a:xfrm>
        </p:spPr>
        <p:txBody>
          <a:bodyPr>
            <a:normAutofit/>
          </a:bodyPr>
          <a:lstStyle/>
          <a:p>
            <a:pPr>
              <a:buNone/>
            </a:pPr>
            <a:r>
              <a:rPr lang="en-US" sz="3600" dirty="0" smtClean="0"/>
              <a:t>One factor contributing to the quantity of  the brightness drop,  is the speed.</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1200" dirty="0" smtClean="0"/>
          </a:p>
          <a:p>
            <a:pPr>
              <a:buNone/>
            </a:pPr>
            <a:r>
              <a:rPr lang="en-US" sz="2800" dirty="0" smtClean="0"/>
              <a:t>Speed is given by the lowermost dashed segment,  which is the same as the length of the segment CB.</a:t>
            </a:r>
          </a:p>
        </p:txBody>
      </p:sp>
      <p:pic>
        <p:nvPicPr>
          <p:cNvPr id="8" name="Picture 7" descr="opticFlow10.jpg"/>
          <p:cNvPicPr>
            <a:picLocks noChangeAspect="1"/>
          </p:cNvPicPr>
          <p:nvPr/>
        </p:nvPicPr>
        <p:blipFill>
          <a:blip r:embed="rId2" cstate="print"/>
          <a:stretch>
            <a:fillRect/>
          </a:stretch>
        </p:blipFill>
        <p:spPr>
          <a:xfrm>
            <a:off x="0" y="1981200"/>
            <a:ext cx="9144000" cy="2946400"/>
          </a:xfrm>
          <a:prstGeom prst="rect">
            <a:avLst/>
          </a:prstGeom>
        </p:spPr>
      </p:pic>
    </p:spTree>
    <p:extLst>
      <p:ext uri="{BB962C8B-B14F-4D97-AF65-F5344CB8AC3E}">
        <p14:creationId xmlns:p14="http://schemas.microsoft.com/office/powerpoint/2010/main" val="16017587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62000"/>
            <a:ext cx="9144000" cy="8763000"/>
          </a:xfrm>
        </p:spPr>
        <p:txBody>
          <a:bodyPr>
            <a:normAutofit/>
          </a:bodyPr>
          <a:lstStyle/>
          <a:p>
            <a:pPr>
              <a:buNone/>
            </a:pPr>
            <a:r>
              <a:rPr lang="en-US" sz="3600" dirty="0" smtClean="0"/>
              <a:t>One contributing factor is the speed.</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1200" dirty="0" smtClean="0"/>
          </a:p>
          <a:p>
            <a:pPr>
              <a:buNone/>
            </a:pPr>
            <a:r>
              <a:rPr lang="en-US" sz="2800" dirty="0" smtClean="0"/>
              <a:t>Make sure you understand that the faster speed will give a bigger drop, while slower speed will give smaller drop.</a:t>
            </a:r>
          </a:p>
        </p:txBody>
      </p:sp>
      <p:pic>
        <p:nvPicPr>
          <p:cNvPr id="8" name="Picture 7" descr="opticFlow10.jpg"/>
          <p:cNvPicPr>
            <a:picLocks noChangeAspect="1"/>
          </p:cNvPicPr>
          <p:nvPr/>
        </p:nvPicPr>
        <p:blipFill>
          <a:blip r:embed="rId2" cstate="print"/>
          <a:stretch>
            <a:fillRect/>
          </a:stretch>
        </p:blipFill>
        <p:spPr>
          <a:xfrm>
            <a:off x="0" y="1371600"/>
            <a:ext cx="9144000" cy="2946400"/>
          </a:xfrm>
          <a:prstGeom prst="rect">
            <a:avLst/>
          </a:prstGeom>
        </p:spPr>
      </p:pic>
    </p:spTree>
    <p:extLst>
      <p:ext uri="{BB962C8B-B14F-4D97-AF65-F5344CB8AC3E}">
        <p14:creationId xmlns:p14="http://schemas.microsoft.com/office/powerpoint/2010/main" val="205120786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62000"/>
            <a:ext cx="9144000" cy="8763000"/>
          </a:xfrm>
        </p:spPr>
        <p:txBody>
          <a:bodyPr>
            <a:normAutofit/>
          </a:bodyPr>
          <a:lstStyle/>
          <a:p>
            <a:pPr>
              <a:buNone/>
            </a:pPr>
            <a:r>
              <a:rPr lang="en-US" sz="3600" dirty="0" smtClean="0"/>
              <a:t>Second contributing factor is the ramp’s slope.</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1200" dirty="0" smtClean="0"/>
          </a:p>
          <a:p>
            <a:pPr>
              <a:buNone/>
            </a:pPr>
            <a:r>
              <a:rPr lang="en-US" sz="2800" dirty="0" smtClean="0"/>
              <a:t>Make sure you understand that the steeper slope will give a bigger drop, while shallower slope will give a smaller drop.</a:t>
            </a:r>
          </a:p>
        </p:txBody>
      </p:sp>
      <p:pic>
        <p:nvPicPr>
          <p:cNvPr id="8" name="Picture 7" descr="opticFlow10.jpg"/>
          <p:cNvPicPr>
            <a:picLocks noChangeAspect="1"/>
          </p:cNvPicPr>
          <p:nvPr/>
        </p:nvPicPr>
        <p:blipFill>
          <a:blip r:embed="rId2" cstate="print"/>
          <a:stretch>
            <a:fillRect/>
          </a:stretch>
        </p:blipFill>
        <p:spPr>
          <a:xfrm>
            <a:off x="0" y="1371600"/>
            <a:ext cx="9144000" cy="2946400"/>
          </a:xfrm>
          <a:prstGeom prst="rect">
            <a:avLst/>
          </a:prstGeom>
        </p:spPr>
      </p:pic>
    </p:spTree>
    <p:extLst>
      <p:ext uri="{BB962C8B-B14F-4D97-AF65-F5344CB8AC3E}">
        <p14:creationId xmlns:p14="http://schemas.microsoft.com/office/powerpoint/2010/main" val="109551772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9480" y="0"/>
            <a:ext cx="8885039" cy="6858000"/>
          </a:xfrm>
          <a:prstGeom prst="rect">
            <a:avLst/>
          </a:prstGeom>
        </p:spPr>
      </p:pic>
    </p:spTree>
    <p:extLst>
      <p:ext uri="{BB962C8B-B14F-4D97-AF65-F5344CB8AC3E}">
        <p14:creationId xmlns:p14="http://schemas.microsoft.com/office/powerpoint/2010/main" val="213150605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33400"/>
            <a:ext cx="9144000" cy="5562600"/>
          </a:xfrm>
        </p:spPr>
        <p:txBody>
          <a:bodyPr>
            <a:normAutofit/>
          </a:bodyPr>
          <a:lstStyle/>
          <a:p>
            <a:pPr>
              <a:buNone/>
            </a:pPr>
            <a:r>
              <a:rPr lang="en-US" sz="3600" dirty="0" smtClean="0"/>
              <a:t> So, drop proportional to ramp’s slope &amp; speed</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r>
              <a:rPr lang="en-US" sz="2800" dirty="0" smtClean="0"/>
              <a:t>Let us give symbols to these quantities, so we can work them.</a:t>
            </a:r>
          </a:p>
          <a:p>
            <a:pPr>
              <a:buNone/>
            </a:pPr>
            <a:r>
              <a:rPr lang="en-US" sz="2800" dirty="0" smtClean="0"/>
              <a:t>The ramp itself is labeled I(x), for image or intensity function, varying along x. Speed is labeled u.   Drop is labeled Iᵼ. Slope is labeled Iₓ.</a:t>
            </a:r>
          </a:p>
        </p:txBody>
      </p:sp>
      <p:pic>
        <p:nvPicPr>
          <p:cNvPr id="8" name="Picture 7" descr="opticFlow10.jpg"/>
          <p:cNvPicPr>
            <a:picLocks noChangeAspect="1"/>
          </p:cNvPicPr>
          <p:nvPr/>
        </p:nvPicPr>
        <p:blipFill>
          <a:blip r:embed="rId2" cstate="print"/>
          <a:stretch>
            <a:fillRect/>
          </a:stretch>
        </p:blipFill>
        <p:spPr>
          <a:xfrm>
            <a:off x="0" y="1066800"/>
            <a:ext cx="9144000" cy="2895600"/>
          </a:xfrm>
          <a:prstGeom prst="rect">
            <a:avLst/>
          </a:prstGeom>
        </p:spPr>
      </p:pic>
      <p:sp>
        <p:nvSpPr>
          <p:cNvPr id="5" name="Rectangle 4"/>
          <p:cNvSpPr/>
          <p:nvPr/>
        </p:nvSpPr>
        <p:spPr>
          <a:xfrm>
            <a:off x="2286000" y="3124200"/>
            <a:ext cx="1778051" cy="646331"/>
          </a:xfrm>
          <a:prstGeom prst="rect">
            <a:avLst/>
          </a:prstGeom>
        </p:spPr>
        <p:txBody>
          <a:bodyPr wrap="none">
            <a:spAutoFit/>
          </a:bodyPr>
          <a:lstStyle/>
          <a:p>
            <a:r>
              <a:rPr lang="en-US" sz="3600" smtClean="0"/>
              <a:t>u: speed</a:t>
            </a:r>
            <a:endParaRPr lang="en-US" dirty="0"/>
          </a:p>
        </p:txBody>
      </p:sp>
      <p:sp>
        <p:nvSpPr>
          <p:cNvPr id="6" name="Rectangle 5"/>
          <p:cNvSpPr/>
          <p:nvPr/>
        </p:nvSpPr>
        <p:spPr>
          <a:xfrm>
            <a:off x="5029200" y="2329934"/>
            <a:ext cx="3333798" cy="523220"/>
          </a:xfrm>
          <a:prstGeom prst="rect">
            <a:avLst/>
          </a:prstGeom>
        </p:spPr>
        <p:txBody>
          <a:bodyPr wrap="none">
            <a:spAutoFit/>
          </a:bodyPr>
          <a:lstStyle/>
          <a:p>
            <a:r>
              <a:rPr lang="en-US" sz="2800" dirty="0"/>
              <a:t>I</a:t>
            </a:r>
            <a:r>
              <a:rPr lang="en-US" sz="2800" dirty="0" smtClean="0"/>
              <a:t>ᵼ: The observed Drop</a:t>
            </a:r>
            <a:endParaRPr lang="en-US" sz="2800" dirty="0"/>
          </a:p>
        </p:txBody>
      </p:sp>
      <p:sp>
        <p:nvSpPr>
          <p:cNvPr id="7" name="Rectangle 6"/>
          <p:cNvSpPr/>
          <p:nvPr/>
        </p:nvSpPr>
        <p:spPr>
          <a:xfrm>
            <a:off x="1981200" y="2133600"/>
            <a:ext cx="1367682" cy="523220"/>
          </a:xfrm>
          <a:prstGeom prst="rect">
            <a:avLst/>
          </a:prstGeom>
        </p:spPr>
        <p:txBody>
          <a:bodyPr wrap="none">
            <a:spAutoFit/>
          </a:bodyPr>
          <a:lstStyle/>
          <a:p>
            <a:r>
              <a:rPr lang="en-US" sz="2800" dirty="0"/>
              <a:t>I</a:t>
            </a:r>
            <a:r>
              <a:rPr lang="en-US" sz="2800" dirty="0" smtClean="0"/>
              <a:t>ₓ: Slope</a:t>
            </a:r>
            <a:endParaRPr lang="en-US" sz="2800" dirty="0"/>
          </a:p>
        </p:txBody>
      </p:sp>
    </p:spTree>
    <p:extLst>
      <p:ext uri="{BB962C8B-B14F-4D97-AF65-F5344CB8AC3E}">
        <p14:creationId xmlns:p14="http://schemas.microsoft.com/office/powerpoint/2010/main" val="19891655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62000"/>
            <a:ext cx="9144000" cy="8763000"/>
          </a:xfrm>
        </p:spPr>
        <p:txBody>
          <a:bodyPr>
            <a:normAutofit/>
          </a:bodyPr>
          <a:lstStyle/>
          <a:p>
            <a:pPr>
              <a:buNone/>
            </a:pPr>
            <a:r>
              <a:rPr lang="en-US" sz="3600" dirty="0" smtClean="0"/>
              <a:t>Describe slope in math</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1200" dirty="0" smtClean="0"/>
          </a:p>
        </p:txBody>
      </p:sp>
      <p:pic>
        <p:nvPicPr>
          <p:cNvPr id="2050" name="Picture 2" descr="https://upload.wikimedia.org/wikipedia/commons/thumb/6/60/Znak_A-23.svg/513px-Znak_A-23.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7000" y="457200"/>
            <a:ext cx="2374574" cy="20955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1524000" y="1468686"/>
            <a:ext cx="4185438" cy="5257800"/>
          </a:xfrm>
          <a:prstGeom prst="rect">
            <a:avLst/>
          </a:prstGeom>
        </p:spPr>
      </p:pic>
    </p:spTree>
    <p:extLst>
      <p:ext uri="{BB962C8B-B14F-4D97-AF65-F5344CB8AC3E}">
        <p14:creationId xmlns:p14="http://schemas.microsoft.com/office/powerpoint/2010/main" val="5068449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33400"/>
            <a:ext cx="9144000" cy="5562600"/>
          </a:xfrm>
        </p:spPr>
        <p:txBody>
          <a:bodyPr>
            <a:normAutofit/>
          </a:bodyPr>
          <a:lstStyle/>
          <a:p>
            <a:pPr>
              <a:buNone/>
            </a:pPr>
            <a:r>
              <a:rPr lang="en-US" sz="3600" dirty="0" smtClean="0"/>
              <a:t> So, drop proportional to ramp’s slope &amp; speed</a:t>
            </a:r>
          </a:p>
          <a:p>
            <a:pPr>
              <a:buNone/>
            </a:pPr>
            <a:endParaRPr lang="en-US" sz="3600" dirty="0" smtClean="0"/>
          </a:p>
          <a:p>
            <a:pPr>
              <a:buNone/>
            </a:pPr>
            <a:endParaRPr lang="en-US" sz="3600" dirty="0" smtClean="0"/>
          </a:p>
          <a:p>
            <a:pPr>
              <a:buNone/>
            </a:pPr>
            <a:endParaRPr lang="en-US" sz="3600" dirty="0" smtClean="0"/>
          </a:p>
          <a:p>
            <a:pPr>
              <a:buNone/>
            </a:pPr>
            <a:endParaRPr lang="en-US" sz="3600" dirty="0" smtClean="0"/>
          </a:p>
          <a:p>
            <a:pPr>
              <a:buNone/>
            </a:pPr>
            <a:endParaRPr lang="en-US" sz="3600" dirty="0"/>
          </a:p>
          <a:p>
            <a:pPr>
              <a:buNone/>
            </a:pPr>
            <a:r>
              <a:rPr lang="en-US" sz="3600" dirty="0" smtClean="0"/>
              <a:t>                      So</a:t>
            </a:r>
            <a:r>
              <a:rPr lang="en-US" sz="3600" dirty="0"/>
              <a:t>,   </a:t>
            </a:r>
            <a:r>
              <a:rPr lang="en-US" sz="4000" b="1" dirty="0"/>
              <a:t>-</a:t>
            </a:r>
            <a:r>
              <a:rPr lang="en-US" sz="3600" dirty="0"/>
              <a:t> Iᵼ  =  u ∙ Iₓ</a:t>
            </a:r>
          </a:p>
          <a:p>
            <a:pPr>
              <a:buNone/>
            </a:pPr>
            <a:endParaRPr lang="en-US" sz="3600" dirty="0" smtClean="0"/>
          </a:p>
        </p:txBody>
      </p:sp>
      <p:pic>
        <p:nvPicPr>
          <p:cNvPr id="8" name="Picture 7" descr="opticFlow10.jpg"/>
          <p:cNvPicPr>
            <a:picLocks noChangeAspect="1"/>
          </p:cNvPicPr>
          <p:nvPr/>
        </p:nvPicPr>
        <p:blipFill>
          <a:blip r:embed="rId2" cstate="print"/>
          <a:stretch>
            <a:fillRect/>
          </a:stretch>
        </p:blipFill>
        <p:spPr>
          <a:xfrm>
            <a:off x="0" y="1066800"/>
            <a:ext cx="9144000" cy="2895600"/>
          </a:xfrm>
          <a:prstGeom prst="rect">
            <a:avLst/>
          </a:prstGeom>
        </p:spPr>
      </p:pic>
      <p:sp>
        <p:nvSpPr>
          <p:cNvPr id="5" name="Rectangle 4"/>
          <p:cNvSpPr/>
          <p:nvPr/>
        </p:nvSpPr>
        <p:spPr>
          <a:xfrm>
            <a:off x="2286000" y="3124200"/>
            <a:ext cx="1778051" cy="646331"/>
          </a:xfrm>
          <a:prstGeom prst="rect">
            <a:avLst/>
          </a:prstGeom>
        </p:spPr>
        <p:txBody>
          <a:bodyPr wrap="none">
            <a:spAutoFit/>
          </a:bodyPr>
          <a:lstStyle/>
          <a:p>
            <a:r>
              <a:rPr lang="en-US" sz="3600" smtClean="0"/>
              <a:t>u: speed</a:t>
            </a:r>
            <a:endParaRPr lang="en-US" dirty="0"/>
          </a:p>
        </p:txBody>
      </p:sp>
      <p:sp>
        <p:nvSpPr>
          <p:cNvPr id="6" name="Rectangle 5"/>
          <p:cNvSpPr/>
          <p:nvPr/>
        </p:nvSpPr>
        <p:spPr>
          <a:xfrm>
            <a:off x="5029200" y="2329934"/>
            <a:ext cx="3333798" cy="523220"/>
          </a:xfrm>
          <a:prstGeom prst="rect">
            <a:avLst/>
          </a:prstGeom>
        </p:spPr>
        <p:txBody>
          <a:bodyPr wrap="none">
            <a:spAutoFit/>
          </a:bodyPr>
          <a:lstStyle/>
          <a:p>
            <a:r>
              <a:rPr lang="en-US" sz="2800" dirty="0"/>
              <a:t>I</a:t>
            </a:r>
            <a:r>
              <a:rPr lang="en-US" sz="2800" dirty="0" smtClean="0"/>
              <a:t>ᵼ: The observed Drop</a:t>
            </a:r>
            <a:endParaRPr lang="en-US" sz="2800" dirty="0"/>
          </a:p>
        </p:txBody>
      </p:sp>
      <p:sp>
        <p:nvSpPr>
          <p:cNvPr id="7" name="Rectangle 6"/>
          <p:cNvSpPr/>
          <p:nvPr/>
        </p:nvSpPr>
        <p:spPr>
          <a:xfrm>
            <a:off x="1981200" y="2133600"/>
            <a:ext cx="1367682" cy="523220"/>
          </a:xfrm>
          <a:prstGeom prst="rect">
            <a:avLst/>
          </a:prstGeom>
        </p:spPr>
        <p:txBody>
          <a:bodyPr wrap="none">
            <a:spAutoFit/>
          </a:bodyPr>
          <a:lstStyle/>
          <a:p>
            <a:r>
              <a:rPr lang="en-US" sz="2800" dirty="0"/>
              <a:t>I</a:t>
            </a:r>
            <a:r>
              <a:rPr lang="en-US" sz="2800" dirty="0" smtClean="0"/>
              <a:t>ₓ: Slope</a:t>
            </a:r>
            <a:endParaRPr lang="en-US" sz="2800" dirty="0"/>
          </a:p>
        </p:txBody>
      </p:sp>
    </p:spTree>
    <p:extLst>
      <p:ext uri="{BB962C8B-B14F-4D97-AF65-F5344CB8AC3E}">
        <p14:creationId xmlns:p14="http://schemas.microsoft.com/office/powerpoint/2010/main" val="33365515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33400"/>
            <a:ext cx="9144000" cy="6019800"/>
          </a:xfrm>
        </p:spPr>
        <p:txBody>
          <a:bodyPr>
            <a:normAutofit fontScale="70000" lnSpcReduction="20000"/>
          </a:bodyPr>
          <a:lstStyle/>
          <a:p>
            <a:pPr>
              <a:buNone/>
            </a:pPr>
            <a:r>
              <a:rPr lang="en-US" sz="3600" dirty="0" smtClean="0"/>
              <a:t>Now, we need to derive a similar equation for the vertical direction.</a:t>
            </a:r>
          </a:p>
          <a:p>
            <a:pPr>
              <a:buNone/>
            </a:pPr>
            <a:endParaRPr lang="en-US" sz="3600" dirty="0" smtClean="0"/>
          </a:p>
          <a:p>
            <a:pPr>
              <a:buNone/>
            </a:pPr>
            <a:endParaRPr lang="en-US" sz="3600" dirty="0" smtClean="0"/>
          </a:p>
          <a:p>
            <a:pPr>
              <a:buNone/>
            </a:pPr>
            <a:endParaRPr lang="en-US" sz="3600" dirty="0" smtClean="0"/>
          </a:p>
          <a:p>
            <a:pPr>
              <a:buNone/>
            </a:pPr>
            <a:endParaRPr lang="en-US" sz="2800" dirty="0" smtClean="0"/>
          </a:p>
          <a:p>
            <a:pPr>
              <a:buNone/>
            </a:pPr>
            <a:endParaRPr lang="en-US" sz="2800" dirty="0" smtClean="0"/>
          </a:p>
          <a:p>
            <a:pPr>
              <a:buNone/>
            </a:pPr>
            <a:r>
              <a:rPr lang="en-US" sz="2800" dirty="0" smtClean="0"/>
              <a:t>So, similar reasoning: Suppose the region has variation  only in the y-direction (not shown here, the original pattern is shown, you must imagine the new pattern); suppose that the motion is in the vertical direction (called v, now), suppose there is a single pixel sensor (camera) placed over the center of the pattern.</a:t>
            </a:r>
          </a:p>
          <a:p>
            <a:pPr>
              <a:buNone/>
            </a:pPr>
            <a:endParaRPr lang="en-US" sz="2800" dirty="0" smtClean="0"/>
          </a:p>
          <a:p>
            <a:pPr>
              <a:buNone/>
            </a:pPr>
            <a:r>
              <a:rPr lang="en-US" sz="2800" dirty="0" smtClean="0"/>
              <a:t>Then, by similar reasoning as before, we get that:     </a:t>
            </a:r>
            <a:r>
              <a:rPr lang="en-US" sz="4600" dirty="0" smtClean="0"/>
              <a:t>- Iᵼ</a:t>
            </a:r>
            <a:r>
              <a:rPr lang="el-GR" sz="4600" dirty="0" smtClean="0"/>
              <a:t>ᵧ</a:t>
            </a:r>
            <a:r>
              <a:rPr lang="en-US" sz="4600" dirty="0" smtClean="0"/>
              <a:t>  =  v ∙ I</a:t>
            </a:r>
            <a:r>
              <a:rPr lang="el-GR" sz="4600" dirty="0" smtClean="0"/>
              <a:t>ᵧ</a:t>
            </a:r>
            <a:endParaRPr lang="en-US" sz="4600" dirty="0" smtClean="0"/>
          </a:p>
          <a:p>
            <a:pPr>
              <a:buNone/>
            </a:pPr>
            <a:r>
              <a:rPr lang="en-US" sz="2800" dirty="0" smtClean="0"/>
              <a:t>We had written Iᵼ  earlier, when we only had one dimension to play in. Now, to keep things separate, we say Iᵼ</a:t>
            </a:r>
            <a:r>
              <a:rPr lang="el-GR" sz="2800" dirty="0" smtClean="0"/>
              <a:t>ᵧ </a:t>
            </a:r>
            <a:r>
              <a:rPr lang="en-US" sz="2800" dirty="0" smtClean="0"/>
              <a:t>, by which we mean the drop seen by the sensor, but only that portion of the drop that is due to vertical  aspects of this problem (in the original equation, to describe the horizontal behavior, we will now be using Iᵼ</a:t>
            </a:r>
            <a:r>
              <a:rPr lang="el-GR" sz="2800" dirty="0" smtClean="0"/>
              <a:t>ₓ</a:t>
            </a:r>
            <a:r>
              <a:rPr lang="en-US" sz="2800" dirty="0" smtClean="0"/>
              <a:t>.) </a:t>
            </a:r>
            <a:r>
              <a:rPr lang="el-GR" sz="2800" dirty="0" smtClean="0"/>
              <a:t> </a:t>
            </a:r>
            <a:r>
              <a:rPr lang="en-US" sz="2800" dirty="0" smtClean="0"/>
              <a:t>In the new equation here, the meaning of I</a:t>
            </a:r>
            <a:r>
              <a:rPr lang="el-GR" sz="2800" dirty="0" smtClean="0"/>
              <a:t>ᵧ</a:t>
            </a:r>
            <a:r>
              <a:rPr lang="en-US" sz="2800" dirty="0" smtClean="0"/>
              <a:t> should be obvious, it is the vertical component of the image gradient.</a:t>
            </a:r>
          </a:p>
        </p:txBody>
      </p:sp>
      <p:pic>
        <p:nvPicPr>
          <p:cNvPr id="5" name="Picture 4" descr="opticFlow1.jpg"/>
          <p:cNvPicPr>
            <a:picLocks noChangeAspect="1"/>
          </p:cNvPicPr>
          <p:nvPr/>
        </p:nvPicPr>
        <p:blipFill>
          <a:blip r:embed="rId2" cstate="print"/>
          <a:stretch>
            <a:fillRect/>
          </a:stretch>
        </p:blipFill>
        <p:spPr>
          <a:xfrm>
            <a:off x="609600" y="990600"/>
            <a:ext cx="7334250" cy="1447800"/>
          </a:xfrm>
          <a:prstGeom prst="rect">
            <a:avLst/>
          </a:prstGeom>
        </p:spPr>
      </p:pic>
    </p:spTree>
    <p:extLst>
      <p:ext uri="{BB962C8B-B14F-4D97-AF65-F5344CB8AC3E}">
        <p14:creationId xmlns:p14="http://schemas.microsoft.com/office/powerpoint/2010/main" val="2511920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33400"/>
            <a:ext cx="9144000" cy="5181600"/>
          </a:xfrm>
        </p:spPr>
        <p:txBody>
          <a:bodyPr>
            <a:normAutofit fontScale="85000" lnSpcReduction="10000"/>
          </a:bodyPr>
          <a:lstStyle/>
          <a:p>
            <a:pPr>
              <a:buNone/>
            </a:pPr>
            <a:endParaRPr lang="en-US" sz="2800" dirty="0" smtClean="0"/>
          </a:p>
          <a:p>
            <a:pPr>
              <a:buNone/>
            </a:pPr>
            <a:r>
              <a:rPr lang="en-US" sz="2800" dirty="0" smtClean="0"/>
              <a:t>In practice, the motion could be along both x and y.</a:t>
            </a:r>
          </a:p>
          <a:p>
            <a:pPr>
              <a:buNone/>
            </a:pPr>
            <a:r>
              <a:rPr lang="en-US" sz="2800" dirty="0" smtClean="0"/>
              <a:t>So, sum the “drops”,</a:t>
            </a:r>
          </a:p>
          <a:p>
            <a:pPr>
              <a:buNone/>
            </a:pPr>
            <a:r>
              <a:rPr lang="en-US" sz="2800" dirty="0" smtClean="0"/>
              <a:t>                                (- Iᵼₓ)   +  (- Iᵼ</a:t>
            </a:r>
            <a:r>
              <a:rPr lang="el-GR" sz="2800" dirty="0" smtClean="0"/>
              <a:t>ᵧ</a:t>
            </a:r>
            <a:r>
              <a:rPr lang="en-US" sz="2800" dirty="0" smtClean="0"/>
              <a:t>)     =     u ∙ Iₓ    +     v ∙ I</a:t>
            </a:r>
            <a:r>
              <a:rPr lang="el-GR" sz="2800" dirty="0" smtClean="0"/>
              <a:t>ᵧ</a:t>
            </a:r>
            <a:r>
              <a:rPr lang="en-US" sz="2800" dirty="0" smtClean="0"/>
              <a:t>   </a:t>
            </a:r>
          </a:p>
          <a:p>
            <a:pPr>
              <a:buNone/>
            </a:pPr>
            <a:r>
              <a:rPr lang="en-US" sz="2800" dirty="0" smtClean="0"/>
              <a:t>The terms  on the Left are to be combined into one  term  Iᵼ. </a:t>
            </a:r>
          </a:p>
          <a:p>
            <a:pPr>
              <a:buNone/>
            </a:pPr>
            <a:r>
              <a:rPr lang="en-US" sz="2800" dirty="0" smtClean="0"/>
              <a:t>      </a:t>
            </a:r>
          </a:p>
          <a:p>
            <a:pPr>
              <a:buNone/>
            </a:pPr>
            <a:r>
              <a:rPr lang="en-US" sz="2800" b="1" dirty="0" smtClean="0"/>
              <a:t>                                             - Iᵼ      =     u ∙ Iₓ    +     v ∙ I</a:t>
            </a:r>
            <a:r>
              <a:rPr lang="el-GR" sz="2800" b="1" dirty="0" smtClean="0"/>
              <a:t>ᵧ</a:t>
            </a:r>
            <a:r>
              <a:rPr lang="en-US" sz="2800" b="1" dirty="0" smtClean="0"/>
              <a:t> </a:t>
            </a:r>
          </a:p>
          <a:p>
            <a:pPr>
              <a:buNone/>
            </a:pPr>
            <a:endParaRPr lang="en-US" sz="2800" dirty="0" smtClean="0"/>
          </a:p>
          <a:p>
            <a:pPr>
              <a:buNone/>
            </a:pPr>
            <a:r>
              <a:rPr lang="en-US" sz="2800" dirty="0" smtClean="0"/>
              <a:t>This is a famous equation in the field of Computer Vision, and it has  several names:</a:t>
            </a:r>
          </a:p>
          <a:p>
            <a:pPr marL="514350" indent="-514350">
              <a:buAutoNum type="arabicParenR"/>
            </a:pPr>
            <a:r>
              <a:rPr lang="en-US" sz="2800" dirty="0" smtClean="0"/>
              <a:t>2d motion Equation</a:t>
            </a:r>
          </a:p>
          <a:p>
            <a:pPr marL="514350" indent="-514350">
              <a:buAutoNum type="arabicParenR"/>
            </a:pPr>
            <a:r>
              <a:rPr lang="en-US" sz="2800" dirty="0" smtClean="0"/>
              <a:t>Image motion Equation</a:t>
            </a:r>
          </a:p>
          <a:p>
            <a:pPr marL="514350" indent="-514350">
              <a:buAutoNum type="arabicParenR"/>
            </a:pPr>
            <a:r>
              <a:rPr lang="en-US" sz="2800" dirty="0" smtClean="0"/>
              <a:t>Optical Flow Equation   (this term is from perceptual psychology)</a:t>
            </a:r>
          </a:p>
        </p:txBody>
      </p:sp>
    </p:spTree>
    <p:extLst>
      <p:ext uri="{BB962C8B-B14F-4D97-AF65-F5344CB8AC3E}">
        <p14:creationId xmlns:p14="http://schemas.microsoft.com/office/powerpoint/2010/main" val="197956925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Comparing with the first way of deriving the optical flow equation</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27434" y="1590101"/>
            <a:ext cx="7889132" cy="3866145"/>
          </a:xfrm>
          <a:prstGeom prst="rect">
            <a:avLst/>
          </a:prstGeom>
        </p:spPr>
      </p:pic>
      <p:pic>
        <p:nvPicPr>
          <p:cNvPr id="5" name="Picture 4"/>
          <p:cNvPicPr>
            <a:picLocks noChangeAspect="1"/>
          </p:cNvPicPr>
          <p:nvPr/>
        </p:nvPicPr>
        <p:blipFill>
          <a:blip r:embed="rId3"/>
          <a:stretch>
            <a:fillRect/>
          </a:stretch>
        </p:blipFill>
        <p:spPr>
          <a:xfrm>
            <a:off x="1905000" y="5735797"/>
            <a:ext cx="4957864" cy="800930"/>
          </a:xfrm>
          <a:prstGeom prst="rect">
            <a:avLst/>
          </a:prstGeom>
        </p:spPr>
      </p:pic>
      <p:sp>
        <p:nvSpPr>
          <p:cNvPr id="6" name="Up-Down Arrow 5"/>
          <p:cNvSpPr/>
          <p:nvPr/>
        </p:nvSpPr>
        <p:spPr>
          <a:xfrm>
            <a:off x="4155630" y="5314009"/>
            <a:ext cx="456604" cy="649597"/>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682642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533400"/>
            <a:ext cx="9144000" cy="5181600"/>
          </a:xfrm>
        </p:spPr>
        <p:txBody>
          <a:bodyPr>
            <a:normAutofit fontScale="92500" lnSpcReduction="20000"/>
          </a:bodyPr>
          <a:lstStyle/>
          <a:p>
            <a:pPr>
              <a:buNone/>
            </a:pPr>
            <a:r>
              <a:rPr lang="en-US" sz="2800" dirty="0" smtClean="0"/>
              <a:t>We have      </a:t>
            </a:r>
          </a:p>
          <a:p>
            <a:pPr>
              <a:buNone/>
            </a:pPr>
            <a:r>
              <a:rPr lang="en-US" sz="2800" b="1" dirty="0" smtClean="0"/>
              <a:t>                                  - Iᵼ      =     u ∙ Iₓ    +     v ∙ I</a:t>
            </a:r>
            <a:r>
              <a:rPr lang="el-GR" sz="2800" b="1" dirty="0" smtClean="0"/>
              <a:t>ᵧ</a:t>
            </a:r>
            <a:r>
              <a:rPr lang="en-US" sz="2800" b="1" dirty="0" smtClean="0"/>
              <a:t> </a:t>
            </a:r>
          </a:p>
          <a:p>
            <a:pPr>
              <a:buNone/>
            </a:pPr>
            <a:endParaRPr lang="en-US" sz="2800" dirty="0" smtClean="0"/>
          </a:p>
          <a:p>
            <a:pPr>
              <a:buNone/>
            </a:pPr>
            <a:r>
              <a:rPr lang="en-US" sz="2800" dirty="0" smtClean="0"/>
              <a:t>And we would like to estimate the motion (</a:t>
            </a:r>
            <a:r>
              <a:rPr lang="en-US" sz="2800" b="1" dirty="0" smtClean="0"/>
              <a:t>u, v</a:t>
            </a:r>
            <a:r>
              <a:rPr lang="en-US" sz="2800" dirty="0" smtClean="0"/>
              <a:t>) for every pixel.</a:t>
            </a:r>
            <a:endParaRPr lang="en-US" sz="2800" dirty="0"/>
          </a:p>
          <a:p>
            <a:pPr>
              <a:buNone/>
            </a:pPr>
            <a:endParaRPr lang="en-US" sz="2800" dirty="0" smtClean="0"/>
          </a:p>
          <a:p>
            <a:pPr>
              <a:buNone/>
            </a:pPr>
            <a:r>
              <a:rPr lang="en-US" sz="2800" dirty="0" smtClean="0"/>
              <a:t>Knowns: </a:t>
            </a:r>
          </a:p>
          <a:p>
            <a:pPr>
              <a:buNone/>
            </a:pPr>
            <a:r>
              <a:rPr lang="en-US" sz="2800" b="1" dirty="0"/>
              <a:t>	</a:t>
            </a:r>
            <a:r>
              <a:rPr lang="en-US" sz="2800" b="1" dirty="0" smtClean="0"/>
              <a:t>Iᵼ: </a:t>
            </a:r>
            <a:r>
              <a:rPr lang="en-US" sz="2800" dirty="0"/>
              <a:t>measured by subtracting the measurement of brightness at a fixed </a:t>
            </a:r>
            <a:r>
              <a:rPr lang="en-US" sz="2800" dirty="0" smtClean="0"/>
              <a:t>pixel </a:t>
            </a:r>
            <a:r>
              <a:rPr lang="en-US" sz="2800" b="1" dirty="0" smtClean="0"/>
              <a:t>	</a:t>
            </a:r>
          </a:p>
          <a:p>
            <a:pPr>
              <a:buNone/>
            </a:pPr>
            <a:r>
              <a:rPr lang="en-US" sz="2800" b="1" dirty="0"/>
              <a:t>	</a:t>
            </a:r>
            <a:r>
              <a:rPr lang="en-US" sz="2800" b="1" dirty="0" smtClean="0"/>
              <a:t>Iₓ, </a:t>
            </a:r>
            <a:r>
              <a:rPr lang="en-US" sz="2800" dirty="0" smtClean="0"/>
              <a:t>and</a:t>
            </a:r>
            <a:r>
              <a:rPr lang="en-US" sz="2800" b="1" dirty="0" smtClean="0"/>
              <a:t> I</a:t>
            </a:r>
            <a:r>
              <a:rPr lang="el-GR" sz="2800" b="1" dirty="0" smtClean="0"/>
              <a:t>ᵧ</a:t>
            </a:r>
            <a:r>
              <a:rPr lang="en-US" sz="2800" b="1" dirty="0" smtClean="0"/>
              <a:t>: </a:t>
            </a:r>
            <a:r>
              <a:rPr lang="en-US" sz="2800" dirty="0" smtClean="0"/>
              <a:t>They can all be measured by other means (gradient of image, and the temporal derivative, </a:t>
            </a:r>
            <a:r>
              <a:rPr lang="en-US" sz="2800" b="1" dirty="0" smtClean="0"/>
              <a:t>Iᵼ, </a:t>
            </a:r>
            <a:r>
              <a:rPr lang="en-US" sz="2800" dirty="0" smtClean="0"/>
              <a:t>which is.</a:t>
            </a:r>
          </a:p>
          <a:p>
            <a:pPr>
              <a:buNone/>
            </a:pPr>
            <a:endParaRPr lang="en-US" sz="2800" dirty="0" smtClean="0"/>
          </a:p>
          <a:p>
            <a:pPr>
              <a:buNone/>
            </a:pPr>
            <a:r>
              <a:rPr lang="en-US" sz="2800" dirty="0" smtClean="0"/>
              <a:t>Unknowns:</a:t>
            </a:r>
          </a:p>
          <a:p>
            <a:pPr>
              <a:buNone/>
            </a:pPr>
            <a:r>
              <a:rPr lang="en-US" sz="2800" dirty="0" smtClean="0"/>
              <a:t>			</a:t>
            </a:r>
            <a:r>
              <a:rPr lang="en-US" sz="2800" dirty="0"/>
              <a:t>	</a:t>
            </a:r>
            <a:r>
              <a:rPr lang="en-US" sz="2800" dirty="0" smtClean="0"/>
              <a:t> </a:t>
            </a:r>
            <a:r>
              <a:rPr lang="en-US" sz="2800" b="1" dirty="0" smtClean="0"/>
              <a:t>u</a:t>
            </a:r>
            <a:r>
              <a:rPr lang="en-US" sz="2800" dirty="0" smtClean="0"/>
              <a:t> and </a:t>
            </a:r>
            <a:r>
              <a:rPr lang="en-US" sz="2800" b="1" dirty="0" smtClean="0"/>
              <a:t>v</a:t>
            </a:r>
          </a:p>
        </p:txBody>
      </p:sp>
      <p:pic>
        <p:nvPicPr>
          <p:cNvPr id="4" name="Picture 3"/>
          <p:cNvPicPr>
            <a:picLocks noChangeAspect="1"/>
          </p:cNvPicPr>
          <p:nvPr/>
        </p:nvPicPr>
        <p:blipFill rotWithShape="1">
          <a:blip r:embed="rId2"/>
          <a:srcRect l="33333" t="20642" r="30833" b="33317"/>
          <a:stretch/>
        </p:blipFill>
        <p:spPr>
          <a:xfrm>
            <a:off x="6629400" y="4364515"/>
            <a:ext cx="2304017" cy="2218063"/>
          </a:xfrm>
          <a:prstGeom prst="rect">
            <a:avLst/>
          </a:prstGeom>
        </p:spPr>
      </p:pic>
    </p:spTree>
    <p:extLst>
      <p:ext uri="{BB962C8B-B14F-4D97-AF65-F5344CB8AC3E}">
        <p14:creationId xmlns:p14="http://schemas.microsoft.com/office/powerpoint/2010/main" val="180385988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a:bodyPr>
          <a:lstStyle/>
          <a:p>
            <a:r>
              <a:rPr lang="en-US" dirty="0" smtClean="0"/>
              <a:t>Measuring the knowns</a:t>
            </a:r>
            <a:endParaRPr lang="en-US" dirty="0"/>
          </a:p>
        </p:txBody>
      </p:sp>
      <p:pic>
        <p:nvPicPr>
          <p:cNvPr id="5" name="Picture 4"/>
          <p:cNvPicPr>
            <a:picLocks noChangeAspect="1"/>
          </p:cNvPicPr>
          <p:nvPr/>
        </p:nvPicPr>
        <p:blipFill rotWithShape="1">
          <a:blip r:embed="rId2"/>
          <a:srcRect b="47619"/>
          <a:stretch/>
        </p:blipFill>
        <p:spPr>
          <a:xfrm>
            <a:off x="801850" y="2336494"/>
            <a:ext cx="2201380" cy="838200"/>
          </a:xfrm>
          <a:prstGeom prst="rect">
            <a:avLst/>
          </a:prstGeom>
        </p:spPr>
      </p:pic>
      <p:pic>
        <p:nvPicPr>
          <p:cNvPr id="6" name="Picture 5"/>
          <p:cNvPicPr>
            <a:picLocks noChangeAspect="1"/>
          </p:cNvPicPr>
          <p:nvPr/>
        </p:nvPicPr>
        <p:blipFill rotWithShape="1">
          <a:blip r:embed="rId3"/>
          <a:srcRect b="50000"/>
          <a:stretch/>
        </p:blipFill>
        <p:spPr>
          <a:xfrm>
            <a:off x="3358760" y="2447122"/>
            <a:ext cx="2426480" cy="762000"/>
          </a:xfrm>
          <a:prstGeom prst="rect">
            <a:avLst/>
          </a:prstGeom>
        </p:spPr>
      </p:pic>
      <p:pic>
        <p:nvPicPr>
          <p:cNvPr id="7" name="Picture 6"/>
          <p:cNvPicPr>
            <a:picLocks noChangeAspect="1"/>
          </p:cNvPicPr>
          <p:nvPr/>
        </p:nvPicPr>
        <p:blipFill>
          <a:blip r:embed="rId4"/>
          <a:stretch>
            <a:fillRect/>
          </a:stretch>
        </p:blipFill>
        <p:spPr>
          <a:xfrm>
            <a:off x="6172200" y="2209800"/>
            <a:ext cx="1981200" cy="1407695"/>
          </a:xfrm>
          <a:prstGeom prst="rect">
            <a:avLst/>
          </a:prstGeom>
        </p:spPr>
      </p:pic>
      <p:sp>
        <p:nvSpPr>
          <p:cNvPr id="8" name="Rectangle 7"/>
          <p:cNvSpPr/>
          <p:nvPr/>
        </p:nvSpPr>
        <p:spPr>
          <a:xfrm>
            <a:off x="6553200" y="3617495"/>
            <a:ext cx="521297" cy="584775"/>
          </a:xfrm>
          <a:prstGeom prst="rect">
            <a:avLst/>
          </a:prstGeom>
        </p:spPr>
        <p:txBody>
          <a:bodyPr wrap="none">
            <a:spAutoFit/>
          </a:bodyPr>
          <a:lstStyle/>
          <a:p>
            <a:r>
              <a:rPr lang="en-US" sz="3200" b="1" dirty="0"/>
              <a:t> </a:t>
            </a:r>
            <a:r>
              <a:rPr lang="en-US" sz="3200" b="1" dirty="0" smtClean="0"/>
              <a:t>Iᵼ</a:t>
            </a:r>
            <a:endParaRPr lang="en-US" sz="3200" dirty="0"/>
          </a:p>
        </p:txBody>
      </p:sp>
      <p:sp>
        <p:nvSpPr>
          <p:cNvPr id="9" name="Rectangle 8"/>
          <p:cNvSpPr/>
          <p:nvPr/>
        </p:nvSpPr>
        <p:spPr>
          <a:xfrm>
            <a:off x="1433083" y="3244334"/>
            <a:ext cx="429926" cy="584775"/>
          </a:xfrm>
          <a:prstGeom prst="rect">
            <a:avLst/>
          </a:prstGeom>
        </p:spPr>
        <p:txBody>
          <a:bodyPr wrap="none">
            <a:spAutoFit/>
          </a:bodyPr>
          <a:lstStyle/>
          <a:p>
            <a:r>
              <a:rPr lang="en-US" sz="3200" b="1" dirty="0"/>
              <a:t>Iₓ</a:t>
            </a:r>
            <a:endParaRPr lang="en-US" sz="3200" dirty="0"/>
          </a:p>
        </p:txBody>
      </p:sp>
      <p:sp>
        <p:nvSpPr>
          <p:cNvPr id="10" name="Rectangle 9"/>
          <p:cNvSpPr/>
          <p:nvPr/>
        </p:nvSpPr>
        <p:spPr>
          <a:xfrm>
            <a:off x="4194659" y="3323233"/>
            <a:ext cx="393056" cy="523220"/>
          </a:xfrm>
          <a:prstGeom prst="rect">
            <a:avLst/>
          </a:prstGeom>
        </p:spPr>
        <p:txBody>
          <a:bodyPr wrap="none">
            <a:spAutoFit/>
          </a:bodyPr>
          <a:lstStyle/>
          <a:p>
            <a:r>
              <a:rPr lang="en-US" sz="2800" b="1" dirty="0"/>
              <a:t>I</a:t>
            </a:r>
            <a:r>
              <a:rPr lang="el-GR" sz="2800" b="1" dirty="0"/>
              <a:t>ᵧ</a:t>
            </a:r>
            <a:endParaRPr lang="en-US" sz="2800" dirty="0"/>
          </a:p>
        </p:txBody>
      </p:sp>
    </p:spTree>
    <p:extLst>
      <p:ext uri="{BB962C8B-B14F-4D97-AF65-F5344CB8AC3E}">
        <p14:creationId xmlns:p14="http://schemas.microsoft.com/office/powerpoint/2010/main" val="19354567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533400"/>
            <a:ext cx="9144000" cy="5181600"/>
          </a:xfrm>
        </p:spPr>
        <p:txBody>
          <a:bodyPr>
            <a:normAutofit fontScale="92500" lnSpcReduction="10000"/>
          </a:bodyPr>
          <a:lstStyle/>
          <a:p>
            <a:pPr>
              <a:buNone/>
            </a:pPr>
            <a:r>
              <a:rPr lang="en-US" sz="2800" dirty="0" smtClean="0"/>
              <a:t>We have      </a:t>
            </a:r>
          </a:p>
          <a:p>
            <a:pPr>
              <a:buNone/>
            </a:pPr>
            <a:r>
              <a:rPr lang="en-US" sz="2800" b="1" dirty="0" smtClean="0"/>
              <a:t>                                  - Iᵼ      =     u ∙ Iₓ    +     v ∙ I</a:t>
            </a:r>
            <a:r>
              <a:rPr lang="el-GR" sz="2800" b="1" dirty="0" smtClean="0"/>
              <a:t>ᵧ</a:t>
            </a:r>
            <a:r>
              <a:rPr lang="en-US" sz="2800" b="1" dirty="0" smtClean="0"/>
              <a:t> </a:t>
            </a:r>
            <a:endParaRPr lang="en-US" sz="2800" dirty="0" smtClean="0"/>
          </a:p>
          <a:p>
            <a:pPr>
              <a:buNone/>
            </a:pPr>
            <a:r>
              <a:rPr lang="en-US" sz="2800" dirty="0" smtClean="0"/>
              <a:t>So, we have  one equation in two unknowns,  </a:t>
            </a:r>
            <a:r>
              <a:rPr lang="en-US" sz="2800" b="1" dirty="0" smtClean="0"/>
              <a:t>u</a:t>
            </a:r>
            <a:r>
              <a:rPr lang="en-US" sz="2800" dirty="0" smtClean="0"/>
              <a:t> and </a:t>
            </a:r>
            <a:r>
              <a:rPr lang="en-US" sz="2800" b="1" dirty="0" smtClean="0"/>
              <a:t>v.</a:t>
            </a:r>
          </a:p>
          <a:p>
            <a:pPr>
              <a:buNone/>
            </a:pPr>
            <a:endParaRPr lang="en-US" sz="2800" b="1" dirty="0" smtClean="0"/>
          </a:p>
          <a:p>
            <a:pPr>
              <a:buNone/>
            </a:pPr>
            <a:r>
              <a:rPr lang="en-US" sz="2800" dirty="0" smtClean="0"/>
              <a:t>Math tells us that </a:t>
            </a:r>
            <a:r>
              <a:rPr lang="en-US" sz="2800" dirty="0" smtClean="0">
                <a:solidFill>
                  <a:srgbClr val="FF0000"/>
                </a:solidFill>
              </a:rPr>
              <a:t>the only way to get  answers for this is to have a second equation with the same unknowns</a:t>
            </a:r>
            <a:r>
              <a:rPr lang="en-US" sz="2800" dirty="0" smtClean="0"/>
              <a:t>.</a:t>
            </a:r>
          </a:p>
          <a:p>
            <a:pPr>
              <a:buNone/>
            </a:pPr>
            <a:r>
              <a:rPr lang="en-US" sz="2800" dirty="0" smtClean="0"/>
              <a:t>That means we need to have another single pixel camera, that can produce a second equation (for a position somewhere nearby to the first position), and we must be able to make the assumption that the two observed positions are watching  two different points that are moving with the identical motion (i.e., the first point is moving with components </a:t>
            </a:r>
            <a:r>
              <a:rPr lang="en-US" sz="2800" b="1" dirty="0" smtClean="0"/>
              <a:t>u</a:t>
            </a:r>
            <a:r>
              <a:rPr lang="en-US" sz="2800" dirty="0" smtClean="0"/>
              <a:t> and </a:t>
            </a:r>
            <a:r>
              <a:rPr lang="en-US" sz="2800" b="1" dirty="0" smtClean="0"/>
              <a:t>v,  </a:t>
            </a:r>
            <a:r>
              <a:rPr lang="en-US" sz="2800" dirty="0" smtClean="0"/>
              <a:t>and the second point is also moving with the same pair of motion components).</a:t>
            </a:r>
          </a:p>
          <a:p>
            <a:pPr>
              <a:buNone/>
            </a:pPr>
            <a:endParaRPr lang="en-US" sz="2800" dirty="0" smtClean="0"/>
          </a:p>
        </p:txBody>
      </p:sp>
    </p:spTree>
    <p:extLst>
      <p:ext uri="{BB962C8B-B14F-4D97-AF65-F5344CB8AC3E}">
        <p14:creationId xmlns:p14="http://schemas.microsoft.com/office/powerpoint/2010/main" val="144639207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533400"/>
            <a:ext cx="9144000" cy="5181600"/>
          </a:xfrm>
        </p:spPr>
        <p:txBody>
          <a:bodyPr>
            <a:normAutofit/>
          </a:bodyPr>
          <a:lstStyle/>
          <a:p>
            <a:pPr>
              <a:buNone/>
            </a:pPr>
            <a:r>
              <a:rPr lang="en-US" sz="2800" dirty="0" smtClean="0"/>
              <a:t>So, if we have      </a:t>
            </a:r>
          </a:p>
          <a:p>
            <a:pPr>
              <a:buNone/>
            </a:pPr>
            <a:r>
              <a:rPr lang="en-US" sz="2800" b="1" dirty="0" smtClean="0"/>
              <a:t>                                - Iᵼᴾ¹      =     u ∙ Iₓᴾ¹    +     v ∙ I</a:t>
            </a:r>
            <a:r>
              <a:rPr lang="el-GR" sz="2800" b="1" dirty="0" smtClean="0"/>
              <a:t>ᵧ</a:t>
            </a:r>
            <a:r>
              <a:rPr lang="en-US" sz="2800" b="1" dirty="0" smtClean="0"/>
              <a:t>ᴾ¹   </a:t>
            </a:r>
            <a:r>
              <a:rPr lang="en-US" sz="2800" dirty="0" smtClean="0"/>
              <a:t> where the</a:t>
            </a:r>
          </a:p>
          <a:p>
            <a:pPr>
              <a:buNone/>
            </a:pPr>
            <a:r>
              <a:rPr lang="en-US" sz="2800" dirty="0" smtClean="0"/>
              <a:t>                                                           superscript  </a:t>
            </a:r>
            <a:r>
              <a:rPr lang="en-US" sz="2800" b="1" dirty="0" smtClean="0"/>
              <a:t>P1 </a:t>
            </a:r>
            <a:r>
              <a:rPr lang="en-US" sz="2800" dirty="0" smtClean="0"/>
              <a:t>is being used </a:t>
            </a:r>
          </a:p>
          <a:p>
            <a:pPr>
              <a:buNone/>
            </a:pPr>
            <a:r>
              <a:rPr lang="en-US" sz="2800" dirty="0" smtClean="0"/>
              <a:t>                                                           to denote that the </a:t>
            </a:r>
          </a:p>
          <a:p>
            <a:pPr>
              <a:buNone/>
            </a:pPr>
            <a:r>
              <a:rPr lang="en-US" sz="2800" dirty="0" smtClean="0"/>
              <a:t>                                                           measurements are coming</a:t>
            </a:r>
          </a:p>
          <a:p>
            <a:pPr>
              <a:buNone/>
            </a:pPr>
            <a:r>
              <a:rPr lang="en-US" sz="2800" dirty="0" smtClean="0"/>
              <a:t>                                                           from a position labeled </a:t>
            </a:r>
            <a:r>
              <a:rPr lang="en-US" sz="2800" b="1" dirty="0" smtClean="0"/>
              <a:t>P1,</a:t>
            </a:r>
          </a:p>
          <a:p>
            <a:pPr>
              <a:buNone/>
            </a:pPr>
            <a:r>
              <a:rPr lang="en-US" sz="2800" dirty="0" smtClean="0"/>
              <a:t>and  a 2ᴺᴰ equation </a:t>
            </a:r>
          </a:p>
          <a:p>
            <a:pPr>
              <a:buNone/>
            </a:pPr>
            <a:r>
              <a:rPr lang="en-US" sz="2800" b="1" dirty="0" smtClean="0"/>
              <a:t>                                - Iᵼᴾ²     =     u ∙ Iₓᴾ²   +     v ∙ I</a:t>
            </a:r>
            <a:r>
              <a:rPr lang="el-GR" sz="2800" b="1" dirty="0" smtClean="0"/>
              <a:t>ᵧ</a:t>
            </a:r>
            <a:r>
              <a:rPr lang="en-US" sz="2800" b="1" dirty="0" smtClean="0"/>
              <a:t>ᴾ² ,</a:t>
            </a:r>
            <a:r>
              <a:rPr lang="en-US" sz="2800" dirty="0" smtClean="0"/>
              <a:t>  from </a:t>
            </a:r>
            <a:r>
              <a:rPr lang="en-US" sz="2800" b="1" dirty="0" smtClean="0"/>
              <a:t>P2,</a:t>
            </a:r>
          </a:p>
          <a:p>
            <a:pPr>
              <a:buNone/>
            </a:pPr>
            <a:r>
              <a:rPr lang="en-US" sz="2800" dirty="0" smtClean="0"/>
              <a:t>then, when can we solve this?  </a:t>
            </a:r>
            <a:endParaRPr lang="en-US" sz="2800" dirty="0" smtClean="0">
              <a:solidFill>
                <a:srgbClr val="FF0000"/>
              </a:solidFill>
            </a:endParaRPr>
          </a:p>
        </p:txBody>
      </p:sp>
    </p:spTree>
    <p:extLst>
      <p:ext uri="{BB962C8B-B14F-4D97-AF65-F5344CB8AC3E}">
        <p14:creationId xmlns:p14="http://schemas.microsoft.com/office/powerpoint/2010/main" val="21442041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3345"/>
            <a:ext cx="9144000" cy="6851309"/>
          </a:xfrm>
          <a:prstGeom prst="rect">
            <a:avLst/>
          </a:prstGeom>
        </p:spPr>
      </p:pic>
    </p:spTree>
    <p:extLst>
      <p:ext uri="{BB962C8B-B14F-4D97-AF65-F5344CB8AC3E}">
        <p14:creationId xmlns:p14="http://schemas.microsoft.com/office/powerpoint/2010/main" val="10299962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533400"/>
            <a:ext cx="9144000" cy="4876800"/>
          </a:xfrm>
        </p:spPr>
        <p:txBody>
          <a:bodyPr>
            <a:normAutofit fontScale="85000" lnSpcReduction="10000"/>
          </a:bodyPr>
          <a:lstStyle/>
          <a:p>
            <a:pPr>
              <a:buNone/>
            </a:pPr>
            <a:r>
              <a:rPr lang="en-US" sz="2800" dirty="0" smtClean="0"/>
              <a:t>So, if we have      </a:t>
            </a:r>
          </a:p>
          <a:p>
            <a:pPr>
              <a:buNone/>
            </a:pPr>
            <a:r>
              <a:rPr lang="en-US" sz="2800" b="1" dirty="0" smtClean="0"/>
              <a:t>                                - Iᵼᴾ¹      =     u ∙ Iₓᴾ¹    +     v ∙ I</a:t>
            </a:r>
            <a:r>
              <a:rPr lang="el-GR" sz="2800" b="1" dirty="0" smtClean="0"/>
              <a:t>ᵧ</a:t>
            </a:r>
            <a:r>
              <a:rPr lang="en-US" sz="2800" b="1" dirty="0" smtClean="0"/>
              <a:t>ᴾ¹ </a:t>
            </a:r>
          </a:p>
          <a:p>
            <a:pPr>
              <a:buNone/>
            </a:pPr>
            <a:r>
              <a:rPr lang="en-US" sz="2800" b="1" dirty="0" smtClean="0"/>
              <a:t>                                - Iᵼᴾ²     =     u ∙ Iₓᴾ²    +     v ∙ I</a:t>
            </a:r>
            <a:r>
              <a:rPr lang="el-GR" sz="2800" b="1" dirty="0" smtClean="0"/>
              <a:t>ᵧ</a:t>
            </a:r>
            <a:r>
              <a:rPr lang="en-US" sz="2800" b="1" dirty="0" smtClean="0"/>
              <a:t>ᴾ² </a:t>
            </a:r>
          </a:p>
          <a:p>
            <a:pPr>
              <a:buNone/>
            </a:pPr>
            <a:r>
              <a:rPr lang="en-US" sz="2800" dirty="0" smtClean="0"/>
              <a:t>then, when can we solve this? </a:t>
            </a:r>
            <a:r>
              <a:rPr lang="en-US" sz="2800" dirty="0">
                <a:solidFill>
                  <a:srgbClr val="FF0000"/>
                </a:solidFill>
              </a:rPr>
              <a:t>Recall </a:t>
            </a:r>
            <a:r>
              <a:rPr lang="en-US" sz="2800" dirty="0" err="1">
                <a:solidFill>
                  <a:srgbClr val="FF0000"/>
                </a:solidFill>
              </a:rPr>
              <a:t>eigen</a:t>
            </a:r>
            <a:r>
              <a:rPr lang="en-US" sz="2800" dirty="0">
                <a:solidFill>
                  <a:srgbClr val="FF0000"/>
                </a:solidFill>
              </a:rPr>
              <a:t> analysis</a:t>
            </a:r>
            <a:r>
              <a:rPr lang="en-US" sz="2800" dirty="0" smtClean="0">
                <a:solidFill>
                  <a:srgbClr val="FF0000"/>
                </a:solidFill>
              </a:rPr>
              <a:t>.</a:t>
            </a:r>
            <a:r>
              <a:rPr lang="en-US" sz="2800" dirty="0" smtClean="0"/>
              <a:t> </a:t>
            </a:r>
          </a:p>
          <a:p>
            <a:pPr>
              <a:buNone/>
            </a:pPr>
            <a:endParaRPr lang="en-US" sz="2800" dirty="0" smtClean="0"/>
          </a:p>
          <a:p>
            <a:pPr>
              <a:buNone/>
            </a:pPr>
            <a:r>
              <a:rPr lang="en-US" sz="2800" dirty="0" smtClean="0"/>
              <a:t>We can solve for   </a:t>
            </a:r>
            <a:r>
              <a:rPr lang="en-US" sz="2800" b="1" dirty="0" smtClean="0"/>
              <a:t>u</a:t>
            </a:r>
            <a:r>
              <a:rPr lang="en-US" sz="2800" dirty="0" smtClean="0"/>
              <a:t> and </a:t>
            </a:r>
            <a:r>
              <a:rPr lang="en-US" sz="2800" b="1" dirty="0" smtClean="0"/>
              <a:t>v, exactly when ( Iₓᴾ¹ , I</a:t>
            </a:r>
            <a:r>
              <a:rPr lang="el-GR" sz="2800" b="1" dirty="0" smtClean="0"/>
              <a:t>ᵧ</a:t>
            </a:r>
            <a:r>
              <a:rPr lang="en-US" sz="2800" b="1" dirty="0" smtClean="0"/>
              <a:t>ᴾ¹ )  is different from</a:t>
            </a:r>
          </a:p>
          <a:p>
            <a:pPr>
              <a:buNone/>
            </a:pPr>
            <a:r>
              <a:rPr lang="en-US" sz="2800" b="1" dirty="0" smtClean="0"/>
              <a:t>(Iₓᴾ²  , I</a:t>
            </a:r>
            <a:r>
              <a:rPr lang="el-GR" sz="2800" b="1" dirty="0" smtClean="0"/>
              <a:t>ᵧ</a:t>
            </a:r>
            <a:r>
              <a:rPr lang="en-US" sz="2800" b="1" dirty="0" smtClean="0"/>
              <a:t>ᴾ² ).  </a:t>
            </a:r>
            <a:r>
              <a:rPr lang="en-US" sz="2800" dirty="0" smtClean="0"/>
              <a:t>Each pair is the image gradient at the  respective point. So,</a:t>
            </a:r>
          </a:p>
          <a:p>
            <a:pPr>
              <a:buNone/>
            </a:pPr>
            <a:r>
              <a:rPr lang="en-US" sz="2800" dirty="0" smtClean="0"/>
              <a:t>if the gradient vectors are different, we can solve.  Not being different,</a:t>
            </a:r>
          </a:p>
          <a:p>
            <a:pPr>
              <a:buNone/>
            </a:pPr>
            <a:r>
              <a:rPr lang="en-US" sz="2800" dirty="0" smtClean="0"/>
              <a:t>means that we have </a:t>
            </a:r>
            <a:r>
              <a:rPr lang="en-US" sz="2800" b="1" dirty="0" smtClean="0"/>
              <a:t>only one edge direction</a:t>
            </a:r>
            <a:r>
              <a:rPr lang="en-US" sz="2800" dirty="0" smtClean="0"/>
              <a:t> even though we have two</a:t>
            </a:r>
          </a:p>
          <a:p>
            <a:pPr>
              <a:buNone/>
            </a:pPr>
            <a:r>
              <a:rPr lang="en-US" sz="2800" dirty="0" smtClean="0"/>
              <a:t>points.  So, it is pretty clear: we can only solve if we have two</a:t>
            </a:r>
          </a:p>
          <a:p>
            <a:pPr>
              <a:buNone/>
            </a:pPr>
            <a:r>
              <a:rPr lang="en-US" sz="2800" dirty="0" smtClean="0"/>
              <a:t>independent edge directions, from which the two observed points</a:t>
            </a:r>
          </a:p>
          <a:p>
            <a:pPr>
              <a:buNone/>
            </a:pPr>
            <a:r>
              <a:rPr lang="en-US" sz="2800" dirty="0" smtClean="0"/>
              <a:t>come.  So, getting both points on the same straight edge is a bad idea.</a:t>
            </a:r>
          </a:p>
        </p:txBody>
      </p:sp>
    </p:spTree>
    <p:extLst>
      <p:ext uri="{BB962C8B-B14F-4D97-AF65-F5344CB8AC3E}">
        <p14:creationId xmlns:p14="http://schemas.microsoft.com/office/powerpoint/2010/main" val="71576621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 - Iᵼ      =     u ∙ Iₓ    +     v ∙ I</a:t>
            </a:r>
            <a:r>
              <a:rPr lang="el-GR" b="1" dirty="0"/>
              <a:t>ᵧ</a:t>
            </a:r>
            <a:r>
              <a:rPr lang="en-US" b="1" dirty="0"/>
              <a:t> </a:t>
            </a:r>
            <a:endParaRPr lang="en-US" dirty="0"/>
          </a:p>
        </p:txBody>
      </p:sp>
      <p:sp>
        <p:nvSpPr>
          <p:cNvPr id="3" name="Content Placeholder 2"/>
          <p:cNvSpPr>
            <a:spLocks noGrp="1"/>
          </p:cNvSpPr>
          <p:nvPr>
            <p:ph idx="1"/>
          </p:nvPr>
        </p:nvSpPr>
        <p:spPr/>
        <p:txBody>
          <a:bodyPr/>
          <a:lstStyle/>
          <a:p>
            <a:pPr>
              <a:buNone/>
            </a:pPr>
            <a:r>
              <a:rPr lang="en-US" dirty="0" smtClean="0"/>
              <a:t>One equation, two unknowns (</a:t>
            </a:r>
            <a:r>
              <a:rPr lang="en-US" b="1" dirty="0" smtClean="0"/>
              <a:t>u</a:t>
            </a:r>
            <a:r>
              <a:rPr lang="en-US" dirty="0" smtClean="0"/>
              <a:t> </a:t>
            </a:r>
            <a:r>
              <a:rPr lang="en-US" dirty="0"/>
              <a:t>and </a:t>
            </a:r>
            <a:r>
              <a:rPr lang="en-US" b="1" dirty="0" smtClean="0"/>
              <a:t>v</a:t>
            </a:r>
            <a:r>
              <a:rPr lang="en-US" dirty="0" smtClean="0"/>
              <a:t>)</a:t>
            </a:r>
          </a:p>
          <a:p>
            <a:pPr>
              <a:buNone/>
            </a:pPr>
            <a:endParaRPr lang="en-US" dirty="0"/>
          </a:p>
          <a:p>
            <a:pPr>
              <a:buNone/>
            </a:pPr>
            <a:r>
              <a:rPr lang="en-US" dirty="0" smtClean="0">
                <a:solidFill>
                  <a:srgbClr val="FF0000"/>
                </a:solidFill>
              </a:rPr>
              <a:t>Why cannot we get the solution for (</a:t>
            </a:r>
            <a:r>
              <a:rPr lang="en-US" dirty="0" err="1" smtClean="0">
                <a:solidFill>
                  <a:srgbClr val="FF0000"/>
                </a:solidFill>
              </a:rPr>
              <a:t>u,v</a:t>
            </a:r>
            <a:r>
              <a:rPr lang="en-US" dirty="0" smtClean="0">
                <a:solidFill>
                  <a:srgbClr val="FF0000"/>
                </a:solidFill>
              </a:rPr>
              <a:t>) from one equation?</a:t>
            </a:r>
          </a:p>
          <a:p>
            <a:pPr>
              <a:buNone/>
            </a:pPr>
            <a:endParaRPr lang="en-US" dirty="0">
              <a:solidFill>
                <a:srgbClr val="FF0000"/>
              </a:solidFill>
            </a:endParaRPr>
          </a:p>
          <a:p>
            <a:pPr>
              <a:buNone/>
            </a:pPr>
            <a:endParaRPr lang="en-US" dirty="0"/>
          </a:p>
        </p:txBody>
      </p:sp>
    </p:spTree>
    <p:extLst>
      <p:ext uri="{BB962C8B-B14F-4D97-AF65-F5344CB8AC3E}">
        <p14:creationId xmlns:p14="http://schemas.microsoft.com/office/powerpoint/2010/main" val="8773987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533400"/>
            <a:ext cx="9144000" cy="4876800"/>
          </a:xfrm>
        </p:spPr>
        <p:txBody>
          <a:bodyPr>
            <a:normAutofit fontScale="92500" lnSpcReduction="10000"/>
          </a:bodyPr>
          <a:lstStyle/>
          <a:p>
            <a:pPr>
              <a:buNone/>
            </a:pPr>
            <a:r>
              <a:rPr lang="en-US" sz="2800" dirty="0" smtClean="0"/>
              <a:t>Now that we know what having two equations does for us,</a:t>
            </a:r>
          </a:p>
          <a:p>
            <a:pPr>
              <a:buNone/>
            </a:pPr>
            <a:r>
              <a:rPr lang="en-US" sz="2800" dirty="0" smtClean="0"/>
              <a:t>we can ask  “what information is contained in one equation?”</a:t>
            </a:r>
          </a:p>
          <a:p>
            <a:pPr>
              <a:buNone/>
            </a:pPr>
            <a:r>
              <a:rPr lang="en-US" sz="2800" dirty="0" smtClean="0"/>
              <a:t>Let us examine a single equation closely and carefully.     </a:t>
            </a:r>
          </a:p>
          <a:p>
            <a:pPr>
              <a:buNone/>
            </a:pPr>
            <a:r>
              <a:rPr lang="en-US" sz="2800" b="1" dirty="0" smtClean="0"/>
              <a:t>                                - Iᵼ      =     u ∙ Iₓ    +     v ∙ I</a:t>
            </a:r>
            <a:r>
              <a:rPr lang="el-GR" sz="2800" b="1" dirty="0" smtClean="0"/>
              <a:t>ᵧ</a:t>
            </a:r>
            <a:endParaRPr lang="en-US" sz="2800" b="1" dirty="0" smtClean="0"/>
          </a:p>
          <a:p>
            <a:pPr>
              <a:buNone/>
            </a:pPr>
            <a:r>
              <a:rPr lang="en-US" sz="2800" dirty="0" smtClean="0"/>
              <a:t>In the equation here, we notice that the right hand side</a:t>
            </a:r>
            <a:r>
              <a:rPr lang="en-US" sz="2800" b="1" dirty="0" smtClean="0"/>
              <a:t>  </a:t>
            </a:r>
            <a:r>
              <a:rPr lang="en-US" sz="2800" dirty="0" smtClean="0"/>
              <a:t>is</a:t>
            </a:r>
          </a:p>
          <a:p>
            <a:pPr>
              <a:buNone/>
            </a:pPr>
            <a:r>
              <a:rPr lang="en-US" sz="2800" dirty="0" smtClean="0"/>
              <a:t>simply a dot-product, also called scalar-product, (or in my</a:t>
            </a:r>
          </a:p>
          <a:p>
            <a:pPr>
              <a:buNone/>
            </a:pPr>
            <a:r>
              <a:rPr lang="en-US" sz="2800" dirty="0" smtClean="0"/>
              <a:t>terminology) a one-step convolution.  So, let us write it like</a:t>
            </a:r>
          </a:p>
          <a:p>
            <a:pPr>
              <a:buNone/>
            </a:pPr>
            <a:r>
              <a:rPr lang="en-US" sz="2800" dirty="0" smtClean="0"/>
              <a:t>that:     </a:t>
            </a:r>
          </a:p>
          <a:p>
            <a:pPr>
              <a:buNone/>
            </a:pPr>
            <a:r>
              <a:rPr lang="en-US" sz="3500" b="1" dirty="0" smtClean="0"/>
              <a:t>                       </a:t>
            </a:r>
            <a:r>
              <a:rPr lang="en-US" sz="3900" b="1" dirty="0" smtClean="0"/>
              <a:t>- Iᵼ   = </a:t>
            </a:r>
            <a:r>
              <a:rPr lang="en-US" sz="3900" dirty="0" smtClean="0"/>
              <a:t>  </a:t>
            </a:r>
            <a:r>
              <a:rPr lang="en-US" sz="8000" dirty="0" smtClean="0"/>
              <a:t>[ ] </a:t>
            </a:r>
            <a:r>
              <a:rPr lang="en-US" sz="5200" b="1" dirty="0" smtClean="0"/>
              <a:t>∙</a:t>
            </a:r>
            <a:r>
              <a:rPr lang="en-US" sz="8000" dirty="0" smtClean="0"/>
              <a:t> [  ] </a:t>
            </a:r>
            <a:endParaRPr lang="en-US" sz="8000" b="1" dirty="0" smtClean="0"/>
          </a:p>
        </p:txBody>
      </p:sp>
      <p:sp>
        <p:nvSpPr>
          <p:cNvPr id="4" name="TextBox 3"/>
          <p:cNvSpPr txBox="1"/>
          <p:nvPr/>
        </p:nvSpPr>
        <p:spPr>
          <a:xfrm>
            <a:off x="3810000" y="4267200"/>
            <a:ext cx="381000" cy="954107"/>
          </a:xfrm>
          <a:prstGeom prst="rect">
            <a:avLst/>
          </a:prstGeom>
          <a:noFill/>
        </p:spPr>
        <p:txBody>
          <a:bodyPr wrap="square" rtlCol="0">
            <a:spAutoFit/>
          </a:bodyPr>
          <a:lstStyle/>
          <a:p>
            <a:r>
              <a:rPr lang="en-US" sz="2800" b="1" dirty="0" smtClean="0"/>
              <a:t>u</a:t>
            </a:r>
          </a:p>
          <a:p>
            <a:r>
              <a:rPr lang="en-US" sz="2800" b="1" dirty="0" smtClean="0"/>
              <a:t>v</a:t>
            </a:r>
            <a:endParaRPr lang="en-US" sz="2800" b="1" dirty="0"/>
          </a:p>
        </p:txBody>
      </p:sp>
      <p:sp>
        <p:nvSpPr>
          <p:cNvPr id="5" name="TextBox 4"/>
          <p:cNvSpPr txBox="1"/>
          <p:nvPr/>
        </p:nvSpPr>
        <p:spPr>
          <a:xfrm>
            <a:off x="5257800" y="4267200"/>
            <a:ext cx="609599" cy="1231106"/>
          </a:xfrm>
          <a:prstGeom prst="rect">
            <a:avLst/>
          </a:prstGeom>
          <a:noFill/>
        </p:spPr>
        <p:txBody>
          <a:bodyPr wrap="square" rtlCol="0">
            <a:spAutoFit/>
          </a:bodyPr>
          <a:lstStyle/>
          <a:p>
            <a:r>
              <a:rPr lang="en-US" sz="2800" b="1" dirty="0" smtClean="0"/>
              <a:t>Iₓ</a:t>
            </a:r>
          </a:p>
          <a:p>
            <a:r>
              <a:rPr lang="en-US" sz="2800" b="1" dirty="0" smtClean="0"/>
              <a:t>I</a:t>
            </a:r>
            <a:r>
              <a:rPr lang="el-GR" sz="2800" b="1" dirty="0" smtClean="0"/>
              <a:t>ᵧ</a:t>
            </a:r>
            <a:endParaRPr lang="en-US" sz="2800" b="1" dirty="0" smtClean="0"/>
          </a:p>
          <a:p>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533400"/>
            <a:ext cx="9144000" cy="5334000"/>
          </a:xfrm>
        </p:spPr>
        <p:txBody>
          <a:bodyPr>
            <a:normAutofit fontScale="92500"/>
          </a:bodyPr>
          <a:lstStyle/>
          <a:p>
            <a:pPr>
              <a:buNone/>
            </a:pPr>
            <a:r>
              <a:rPr lang="en-US" sz="2800" dirty="0" smtClean="0"/>
              <a:t>So, writing the equation  in the form</a:t>
            </a:r>
          </a:p>
          <a:p>
            <a:pPr>
              <a:buNone/>
            </a:pPr>
            <a:r>
              <a:rPr lang="en-US" sz="3500" b="1" dirty="0" smtClean="0"/>
              <a:t>                       </a:t>
            </a:r>
            <a:r>
              <a:rPr lang="en-US" sz="3900" b="1" dirty="0" smtClean="0"/>
              <a:t>- Iᵼ   = </a:t>
            </a:r>
            <a:r>
              <a:rPr lang="en-US" sz="3900" dirty="0" smtClean="0"/>
              <a:t>  </a:t>
            </a:r>
            <a:r>
              <a:rPr lang="en-US" sz="8000" dirty="0" smtClean="0"/>
              <a:t>[ ] </a:t>
            </a:r>
            <a:r>
              <a:rPr lang="en-US" sz="5200" b="1" dirty="0" smtClean="0"/>
              <a:t>∙</a:t>
            </a:r>
            <a:r>
              <a:rPr lang="en-US" sz="8000" dirty="0" smtClean="0"/>
              <a:t> [  ]</a:t>
            </a:r>
          </a:p>
          <a:p>
            <a:pPr>
              <a:buNone/>
            </a:pPr>
            <a:r>
              <a:rPr lang="en-US" sz="8000" dirty="0" smtClean="0"/>
              <a:t> </a:t>
            </a:r>
            <a:r>
              <a:rPr lang="en-US" sz="2800" dirty="0" smtClean="0"/>
              <a:t> shows us that the Right Hand Side simply is the dot product of two vectors, which are 1) the total 2d motion vector (</a:t>
            </a:r>
            <a:r>
              <a:rPr lang="en-US" sz="2800" b="1" dirty="0" err="1" smtClean="0"/>
              <a:t>u,v</a:t>
            </a:r>
            <a:r>
              <a:rPr lang="en-US" sz="2800" dirty="0" smtClean="0"/>
              <a:t>), and 2) the image gradient vector (</a:t>
            </a:r>
            <a:r>
              <a:rPr lang="en-US" sz="2800" b="1" dirty="0" smtClean="0"/>
              <a:t>Iₓ , I</a:t>
            </a:r>
            <a:r>
              <a:rPr lang="el-GR" sz="2800" b="1" dirty="0" smtClean="0"/>
              <a:t>ᵧ</a:t>
            </a:r>
            <a:r>
              <a:rPr lang="en-US" sz="2800" b="1" dirty="0" smtClean="0"/>
              <a:t> </a:t>
            </a:r>
            <a:r>
              <a:rPr lang="en-US" sz="2800" dirty="0" smtClean="0"/>
              <a:t>).</a:t>
            </a:r>
            <a:r>
              <a:rPr lang="en-US" sz="2800" b="1" dirty="0" smtClean="0"/>
              <a:t> </a:t>
            </a:r>
            <a:r>
              <a:rPr lang="en-US" sz="2800" dirty="0" smtClean="0"/>
              <a:t> Let these be denoted by    </a:t>
            </a:r>
            <a:r>
              <a:rPr lang="az-Cyrl-AZ" sz="2800" b="1" dirty="0" smtClean="0"/>
              <a:t>ѵ̅</a:t>
            </a:r>
            <a:r>
              <a:rPr lang="en-US" sz="2800" b="1" dirty="0" smtClean="0"/>
              <a:t>  </a:t>
            </a:r>
            <a:r>
              <a:rPr lang="en-US" sz="2800" dirty="0" smtClean="0"/>
              <a:t>(2d motion vector having components u and v),    and    </a:t>
            </a:r>
            <a:r>
              <a:rPr lang="en-US" sz="2800" b="1" dirty="0" smtClean="0"/>
              <a:t>V̅͞ I  </a:t>
            </a:r>
            <a:r>
              <a:rPr lang="en-US" sz="2800" dirty="0" smtClean="0"/>
              <a:t>(image gradient vector  having components </a:t>
            </a:r>
            <a:r>
              <a:rPr lang="en-US" sz="2800" b="1" dirty="0" smtClean="0"/>
              <a:t>Iₓ  </a:t>
            </a:r>
            <a:r>
              <a:rPr lang="en-US" sz="2800" dirty="0" smtClean="0"/>
              <a:t>and</a:t>
            </a:r>
            <a:r>
              <a:rPr lang="en-US" sz="2800" b="1" dirty="0" smtClean="0"/>
              <a:t> I</a:t>
            </a:r>
            <a:r>
              <a:rPr lang="el-GR" sz="2800" b="1" dirty="0" smtClean="0"/>
              <a:t>ᵧ</a:t>
            </a:r>
            <a:r>
              <a:rPr lang="en-US" sz="2800" b="1" dirty="0" smtClean="0"/>
              <a:t> </a:t>
            </a:r>
            <a:r>
              <a:rPr lang="en-US" sz="2800" dirty="0" smtClean="0"/>
              <a:t>)</a:t>
            </a:r>
            <a:endParaRPr lang="en-US" sz="2800" b="1" dirty="0" smtClean="0"/>
          </a:p>
          <a:p>
            <a:pPr>
              <a:buNone/>
            </a:pPr>
            <a:r>
              <a:rPr lang="en-US" sz="2800" b="1" dirty="0" smtClean="0"/>
              <a:t> </a:t>
            </a:r>
          </a:p>
          <a:p>
            <a:pPr>
              <a:buNone/>
            </a:pPr>
            <a:endParaRPr lang="en-US" sz="8000" b="1" dirty="0" smtClean="0"/>
          </a:p>
        </p:txBody>
      </p:sp>
      <p:sp>
        <p:nvSpPr>
          <p:cNvPr id="4" name="TextBox 3"/>
          <p:cNvSpPr txBox="1"/>
          <p:nvPr/>
        </p:nvSpPr>
        <p:spPr>
          <a:xfrm>
            <a:off x="3810000" y="1371600"/>
            <a:ext cx="381000" cy="954107"/>
          </a:xfrm>
          <a:prstGeom prst="rect">
            <a:avLst/>
          </a:prstGeom>
          <a:noFill/>
        </p:spPr>
        <p:txBody>
          <a:bodyPr wrap="square" rtlCol="0">
            <a:spAutoFit/>
          </a:bodyPr>
          <a:lstStyle/>
          <a:p>
            <a:r>
              <a:rPr lang="en-US" sz="2800" b="1" dirty="0" smtClean="0"/>
              <a:t>u</a:t>
            </a:r>
          </a:p>
          <a:p>
            <a:r>
              <a:rPr lang="en-US" sz="2800" b="1" dirty="0" smtClean="0"/>
              <a:t>v</a:t>
            </a:r>
            <a:endParaRPr lang="en-US" sz="2800" b="1" dirty="0"/>
          </a:p>
        </p:txBody>
      </p:sp>
      <p:sp>
        <p:nvSpPr>
          <p:cNvPr id="5" name="TextBox 4"/>
          <p:cNvSpPr txBox="1"/>
          <p:nvPr/>
        </p:nvSpPr>
        <p:spPr>
          <a:xfrm>
            <a:off x="5257800" y="1371600"/>
            <a:ext cx="609599" cy="1231106"/>
          </a:xfrm>
          <a:prstGeom prst="rect">
            <a:avLst/>
          </a:prstGeom>
          <a:noFill/>
        </p:spPr>
        <p:txBody>
          <a:bodyPr wrap="square" rtlCol="0">
            <a:spAutoFit/>
          </a:bodyPr>
          <a:lstStyle/>
          <a:p>
            <a:r>
              <a:rPr lang="en-US" sz="2800" b="1" dirty="0" smtClean="0"/>
              <a:t>Iₓ</a:t>
            </a:r>
          </a:p>
          <a:p>
            <a:r>
              <a:rPr lang="en-US" sz="2800" b="1" dirty="0" smtClean="0"/>
              <a:t>I</a:t>
            </a:r>
            <a:r>
              <a:rPr lang="el-GR" sz="2800" b="1" dirty="0" smtClean="0"/>
              <a:t>ᵧ</a:t>
            </a:r>
            <a:endParaRPr lang="en-US" sz="2800" b="1" dirty="0" smtClean="0"/>
          </a:p>
          <a:p>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533400"/>
            <a:ext cx="9144000" cy="5334000"/>
          </a:xfrm>
        </p:spPr>
        <p:txBody>
          <a:bodyPr>
            <a:normAutofit/>
          </a:bodyPr>
          <a:lstStyle/>
          <a:p>
            <a:pPr>
              <a:buNone/>
            </a:pPr>
            <a:r>
              <a:rPr lang="en-US" sz="2800" dirty="0" smtClean="0"/>
              <a:t>So, we now have</a:t>
            </a:r>
          </a:p>
          <a:p>
            <a:pPr>
              <a:buNone/>
            </a:pPr>
            <a:r>
              <a:rPr lang="en-US" sz="3500" b="1" dirty="0" smtClean="0"/>
              <a:t>                       </a:t>
            </a:r>
            <a:r>
              <a:rPr lang="en-US" sz="3900" b="1" dirty="0" smtClean="0"/>
              <a:t>- Iᵼ   = </a:t>
            </a:r>
            <a:r>
              <a:rPr lang="en-US" sz="3900" dirty="0" smtClean="0"/>
              <a:t>  </a:t>
            </a:r>
            <a:r>
              <a:rPr lang="az-Cyrl-AZ" sz="2800" b="1" dirty="0" smtClean="0"/>
              <a:t>ѵ̅</a:t>
            </a:r>
            <a:r>
              <a:rPr lang="en-US" sz="2800" b="1" dirty="0" smtClean="0"/>
              <a:t>  . V̅͞I</a:t>
            </a:r>
          </a:p>
          <a:p>
            <a:pPr>
              <a:buNone/>
            </a:pPr>
            <a:endParaRPr lang="en-US" sz="2800" b="1" dirty="0" smtClean="0"/>
          </a:p>
          <a:p>
            <a:pPr>
              <a:buNone/>
            </a:pPr>
            <a:r>
              <a:rPr lang="en-US" sz="2800" dirty="0" smtClean="0"/>
              <a:t>Now, what we have here is a Dot Product (scalar product) of two vectors. The  single step convolution expansion was where this dot product came from. i.e., that single step convolution was one way to have expanded the dot product. However, there is another way to do this expansion, and that is by writing it as</a:t>
            </a:r>
          </a:p>
          <a:p>
            <a:pPr>
              <a:buNone/>
            </a:pPr>
            <a:r>
              <a:rPr lang="en-US" sz="2800" dirty="0" smtClean="0"/>
              <a:t>                             </a:t>
            </a:r>
            <a:r>
              <a:rPr lang="en-US" sz="4000" b="1" dirty="0" smtClean="0"/>
              <a:t>- Iᵼ</a:t>
            </a:r>
            <a:r>
              <a:rPr lang="en-US" sz="4000" dirty="0" smtClean="0"/>
              <a:t> </a:t>
            </a:r>
            <a:r>
              <a:rPr lang="en-US" sz="2800" dirty="0" smtClean="0"/>
              <a:t>    </a:t>
            </a:r>
            <a:r>
              <a:rPr lang="en-US" sz="3900" b="1" dirty="0" smtClean="0"/>
              <a:t>= </a:t>
            </a:r>
            <a:r>
              <a:rPr lang="en-US" sz="3900" dirty="0" smtClean="0"/>
              <a:t> ǁ </a:t>
            </a:r>
            <a:r>
              <a:rPr lang="az-Cyrl-AZ" sz="2800" b="1" dirty="0" smtClean="0"/>
              <a:t>ѵ̅</a:t>
            </a:r>
            <a:r>
              <a:rPr lang="en-US" sz="2800" b="1" dirty="0" smtClean="0"/>
              <a:t>  </a:t>
            </a:r>
            <a:r>
              <a:rPr lang="en-US" sz="3600" dirty="0" smtClean="0"/>
              <a:t>ǁ</a:t>
            </a:r>
            <a:r>
              <a:rPr lang="en-US" sz="2800" b="1" dirty="0" smtClean="0"/>
              <a:t>   </a:t>
            </a:r>
            <a:r>
              <a:rPr lang="en-US" sz="2800" dirty="0" smtClean="0"/>
              <a:t>x </a:t>
            </a:r>
            <a:r>
              <a:rPr lang="en-US" sz="2800" b="1" dirty="0" smtClean="0"/>
              <a:t>  </a:t>
            </a:r>
            <a:r>
              <a:rPr lang="en-US" sz="3600" dirty="0" smtClean="0"/>
              <a:t>ǁ</a:t>
            </a:r>
            <a:r>
              <a:rPr lang="en-US" sz="2800" b="1" dirty="0" smtClean="0"/>
              <a:t>  V̅͞I </a:t>
            </a:r>
            <a:r>
              <a:rPr lang="en-US" sz="3600" dirty="0" smtClean="0"/>
              <a:t>ǁ</a:t>
            </a:r>
            <a:r>
              <a:rPr lang="en-US" sz="2800" b="1" dirty="0" smtClean="0"/>
              <a:t>    </a:t>
            </a:r>
            <a:r>
              <a:rPr lang="en-US" sz="2800" dirty="0" smtClean="0"/>
              <a:t>x   Cos (</a:t>
            </a:r>
            <a:r>
              <a:rPr lang="el-GR" sz="2800" dirty="0" smtClean="0"/>
              <a:t>θ</a:t>
            </a:r>
            <a:r>
              <a:rPr lang="en-US" sz="2800" dirty="0" smtClean="0"/>
              <a:t> )</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533400"/>
            <a:ext cx="9144000" cy="5181600"/>
          </a:xfrm>
        </p:spPr>
        <p:txBody>
          <a:bodyPr>
            <a:normAutofit fontScale="85000" lnSpcReduction="20000"/>
          </a:bodyPr>
          <a:lstStyle/>
          <a:p>
            <a:pPr>
              <a:buNone/>
            </a:pPr>
            <a:r>
              <a:rPr lang="en-US" sz="2800" dirty="0" smtClean="0"/>
              <a:t>Our equation has become:</a:t>
            </a:r>
          </a:p>
          <a:p>
            <a:pPr>
              <a:buNone/>
            </a:pPr>
            <a:r>
              <a:rPr lang="en-US" sz="2800" dirty="0" smtClean="0"/>
              <a:t>                             </a:t>
            </a:r>
            <a:r>
              <a:rPr lang="en-US" sz="4000" b="1" dirty="0" smtClean="0"/>
              <a:t>- Iᵼ</a:t>
            </a:r>
            <a:r>
              <a:rPr lang="en-US" sz="4000" dirty="0" smtClean="0"/>
              <a:t> </a:t>
            </a:r>
            <a:r>
              <a:rPr lang="en-US" sz="2800" dirty="0" smtClean="0"/>
              <a:t>    </a:t>
            </a:r>
            <a:r>
              <a:rPr lang="en-US" sz="3900" b="1" dirty="0" smtClean="0"/>
              <a:t>= </a:t>
            </a:r>
            <a:r>
              <a:rPr lang="en-US" sz="3900" dirty="0" smtClean="0"/>
              <a:t> ǁ </a:t>
            </a:r>
            <a:r>
              <a:rPr lang="az-Cyrl-AZ" sz="2800" b="1" dirty="0" smtClean="0"/>
              <a:t>ѵ̅</a:t>
            </a:r>
            <a:r>
              <a:rPr lang="en-US" sz="2800" b="1" dirty="0" smtClean="0"/>
              <a:t>  </a:t>
            </a:r>
            <a:r>
              <a:rPr lang="en-US" sz="3600" dirty="0" smtClean="0"/>
              <a:t>ǁ</a:t>
            </a:r>
            <a:r>
              <a:rPr lang="en-US" sz="2800" b="1" dirty="0" smtClean="0"/>
              <a:t>   </a:t>
            </a:r>
            <a:r>
              <a:rPr lang="en-US" sz="2800" dirty="0" smtClean="0"/>
              <a:t>x </a:t>
            </a:r>
            <a:r>
              <a:rPr lang="en-US" sz="2800" b="1" dirty="0" smtClean="0"/>
              <a:t>  </a:t>
            </a:r>
            <a:r>
              <a:rPr lang="en-US" sz="3600" dirty="0" smtClean="0"/>
              <a:t>ǁ</a:t>
            </a:r>
            <a:r>
              <a:rPr lang="en-US" sz="2800" b="1" dirty="0" smtClean="0"/>
              <a:t>  V̅͞I </a:t>
            </a:r>
            <a:r>
              <a:rPr lang="en-US" sz="3600" dirty="0" smtClean="0"/>
              <a:t>ǁ</a:t>
            </a:r>
            <a:r>
              <a:rPr lang="en-US" sz="2800" b="1" dirty="0" smtClean="0"/>
              <a:t>    </a:t>
            </a:r>
            <a:r>
              <a:rPr lang="en-US" sz="2800" dirty="0" smtClean="0"/>
              <a:t>x   Cos (</a:t>
            </a:r>
            <a:r>
              <a:rPr lang="el-GR" sz="2800" dirty="0" smtClean="0"/>
              <a:t>θ</a:t>
            </a:r>
            <a:r>
              <a:rPr lang="en-US" sz="2800" dirty="0" smtClean="0"/>
              <a:t> )</a:t>
            </a:r>
          </a:p>
          <a:p>
            <a:pPr>
              <a:buNone/>
            </a:pPr>
            <a:endParaRPr lang="en-US" sz="2800" dirty="0" smtClean="0"/>
          </a:p>
          <a:p>
            <a:pPr>
              <a:buNone/>
            </a:pPr>
            <a:r>
              <a:rPr lang="en-US" sz="2800" dirty="0" smtClean="0"/>
              <a:t>Now,  pulling all the </a:t>
            </a:r>
            <a:r>
              <a:rPr lang="en-US" sz="2800" dirty="0" err="1" smtClean="0"/>
              <a:t>knowns</a:t>
            </a:r>
            <a:r>
              <a:rPr lang="en-US" sz="2800" dirty="0" smtClean="0"/>
              <a:t> to the right, and all the unknowns to the left, this can be re-written as:</a:t>
            </a:r>
          </a:p>
          <a:p>
            <a:pPr>
              <a:buNone/>
            </a:pPr>
            <a:r>
              <a:rPr lang="en-US" sz="3900" b="1" dirty="0" smtClean="0"/>
              <a:t>            </a:t>
            </a:r>
            <a:r>
              <a:rPr lang="en-US" sz="3900" dirty="0" smtClean="0"/>
              <a:t> ǁ </a:t>
            </a:r>
            <a:r>
              <a:rPr lang="az-Cyrl-AZ" sz="2800" b="1" dirty="0" smtClean="0"/>
              <a:t>ѵ̅</a:t>
            </a:r>
            <a:r>
              <a:rPr lang="en-US" sz="2800" b="1" dirty="0" smtClean="0"/>
              <a:t>  </a:t>
            </a:r>
            <a:r>
              <a:rPr lang="en-US" sz="3600" dirty="0" smtClean="0"/>
              <a:t>ǁ</a:t>
            </a:r>
            <a:r>
              <a:rPr lang="en-US" sz="2800" b="1" dirty="0" smtClean="0"/>
              <a:t>  </a:t>
            </a:r>
            <a:r>
              <a:rPr lang="en-US" sz="2800" dirty="0" smtClean="0"/>
              <a:t>x  Cos (</a:t>
            </a:r>
            <a:r>
              <a:rPr lang="el-GR" sz="2800" dirty="0" smtClean="0"/>
              <a:t>θ</a:t>
            </a:r>
            <a:r>
              <a:rPr lang="en-US" sz="2800" dirty="0" smtClean="0"/>
              <a:t> )   =     </a:t>
            </a:r>
            <a:r>
              <a:rPr lang="en-US" sz="4000" b="1" dirty="0" smtClean="0"/>
              <a:t>- Iᵼ</a:t>
            </a:r>
            <a:r>
              <a:rPr lang="en-US" sz="4000" dirty="0" smtClean="0"/>
              <a:t> /</a:t>
            </a:r>
            <a:r>
              <a:rPr lang="en-US" sz="4000" b="1" dirty="0" smtClean="0"/>
              <a:t> </a:t>
            </a:r>
            <a:r>
              <a:rPr lang="en-US" sz="3600" dirty="0" smtClean="0"/>
              <a:t>ǁ</a:t>
            </a:r>
            <a:r>
              <a:rPr lang="en-US" sz="3600" b="1" dirty="0" smtClean="0"/>
              <a:t>  V̅͞I </a:t>
            </a:r>
            <a:r>
              <a:rPr lang="en-US" sz="3600" dirty="0" smtClean="0"/>
              <a:t>ǁ</a:t>
            </a:r>
            <a:r>
              <a:rPr lang="en-US" sz="3600" b="1" dirty="0" smtClean="0"/>
              <a:t> </a:t>
            </a:r>
          </a:p>
          <a:p>
            <a:pPr>
              <a:buNone/>
            </a:pPr>
            <a:endParaRPr lang="en-US" sz="3600" b="1" dirty="0" smtClean="0"/>
          </a:p>
          <a:p>
            <a:pPr>
              <a:buNone/>
            </a:pPr>
            <a:r>
              <a:rPr lang="en-US" sz="2800" dirty="0" smtClean="0"/>
              <a:t>Note that we have done an interesting trick here. We have pulled all known quantities to the right. That means that what remains on the left can now be computed (from the right). So, we can ask, “what is this new thing we have become able to compute?”</a:t>
            </a:r>
          </a:p>
          <a:p>
            <a:pPr>
              <a:buNone/>
            </a:pPr>
            <a:r>
              <a:rPr lang="en-US" sz="2800" dirty="0" smtClean="0"/>
              <a:t>i.e., this thing on the left, what exactly is it? (we know now how to compute it, but we want to know “what does it represent?”) </a:t>
            </a: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609600"/>
            <a:ext cx="9144000" cy="5181600"/>
          </a:xfrm>
        </p:spPr>
        <p:txBody>
          <a:bodyPr>
            <a:normAutofit/>
          </a:bodyPr>
          <a:lstStyle/>
          <a:p>
            <a:pPr>
              <a:buNone/>
            </a:pPr>
            <a:r>
              <a:rPr lang="en-US" sz="2800" dirty="0" smtClean="0"/>
              <a:t>“what does the  </a:t>
            </a:r>
            <a:r>
              <a:rPr lang="en-US" sz="2800" dirty="0" err="1" smtClean="0"/>
              <a:t>vCos</a:t>
            </a:r>
            <a:r>
              <a:rPr lang="el-GR" sz="2800" dirty="0" smtClean="0"/>
              <a:t>θ</a:t>
            </a:r>
            <a:r>
              <a:rPr lang="en-US" sz="2800" dirty="0" smtClean="0"/>
              <a:t> term represent?”</a:t>
            </a:r>
          </a:p>
          <a:p>
            <a:pPr>
              <a:buNone/>
            </a:pPr>
            <a:endParaRPr lang="en-US" sz="2800" dirty="0" smtClean="0"/>
          </a:p>
          <a:p>
            <a:pPr>
              <a:buNone/>
            </a:pPr>
            <a:r>
              <a:rPr lang="en-US" sz="2800" dirty="0" smtClean="0"/>
              <a:t>We need to look at a figure: Consider an edge,  that has the dark part on the left.</a:t>
            </a:r>
          </a:p>
          <a:p>
            <a:pPr>
              <a:buNone/>
            </a:pPr>
            <a:r>
              <a:rPr lang="en-US" sz="2800" dirty="0" smtClean="0"/>
              <a:t> </a:t>
            </a:r>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p:txBody>
      </p:sp>
      <p:pic>
        <p:nvPicPr>
          <p:cNvPr id="4" name="Picture 3" descr="opticFlow92.jpg"/>
          <p:cNvPicPr>
            <a:picLocks noChangeAspect="1"/>
          </p:cNvPicPr>
          <p:nvPr/>
        </p:nvPicPr>
        <p:blipFill>
          <a:blip r:embed="rId2" cstate="print"/>
          <a:stretch>
            <a:fillRect/>
          </a:stretch>
        </p:blipFill>
        <p:spPr>
          <a:xfrm>
            <a:off x="0" y="2514600"/>
            <a:ext cx="9144000" cy="3860427"/>
          </a:xfrm>
          <a:prstGeom prst="rect">
            <a:avLst/>
          </a:prstGeom>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609600"/>
            <a:ext cx="9144000" cy="5181600"/>
          </a:xfrm>
        </p:spPr>
        <p:txBody>
          <a:bodyPr>
            <a:normAutofit/>
          </a:bodyPr>
          <a:lstStyle/>
          <a:p>
            <a:pPr>
              <a:buNone/>
            </a:pPr>
            <a:r>
              <a:rPr lang="en-US" sz="2800" dirty="0" smtClean="0"/>
              <a:t>“what does the  </a:t>
            </a:r>
            <a:r>
              <a:rPr lang="en-US" sz="2800" dirty="0" err="1" smtClean="0"/>
              <a:t>vCos</a:t>
            </a:r>
            <a:r>
              <a:rPr lang="el-GR" sz="2800" dirty="0" smtClean="0"/>
              <a:t>θ</a:t>
            </a:r>
            <a:r>
              <a:rPr lang="en-US" sz="2800" dirty="0" smtClean="0"/>
              <a:t> term represent?</a:t>
            </a:r>
          </a:p>
          <a:p>
            <a:pPr>
              <a:buNone/>
            </a:pPr>
            <a:endParaRPr lang="en-US" sz="2800" dirty="0" smtClean="0"/>
          </a:p>
          <a:p>
            <a:pPr>
              <a:buNone/>
            </a:pPr>
            <a:r>
              <a:rPr lang="en-US" sz="2800" dirty="0" smtClean="0"/>
              <a:t>So, for this edge, we draw in the Gradient Vector.</a:t>
            </a:r>
          </a:p>
          <a:p>
            <a:pPr>
              <a:buNone/>
            </a:pPr>
            <a:r>
              <a:rPr lang="en-US" sz="2800" dirty="0" smtClean="0"/>
              <a:t> </a:t>
            </a:r>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p:txBody>
      </p:sp>
      <p:pic>
        <p:nvPicPr>
          <p:cNvPr id="5" name="Picture 4" descr="opticFlow93.jpg"/>
          <p:cNvPicPr>
            <a:picLocks noChangeAspect="1"/>
          </p:cNvPicPr>
          <p:nvPr/>
        </p:nvPicPr>
        <p:blipFill>
          <a:blip r:embed="rId2" cstate="print"/>
          <a:stretch>
            <a:fillRect/>
          </a:stretch>
        </p:blipFill>
        <p:spPr>
          <a:xfrm>
            <a:off x="0" y="2514600"/>
            <a:ext cx="9144000" cy="3758453"/>
          </a:xfrm>
          <a:prstGeom prst="rect">
            <a:avLst/>
          </a:prstGeom>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609600"/>
            <a:ext cx="9144000" cy="5181600"/>
          </a:xfrm>
        </p:spPr>
        <p:txBody>
          <a:bodyPr>
            <a:normAutofit/>
          </a:bodyPr>
          <a:lstStyle/>
          <a:p>
            <a:pPr>
              <a:buNone/>
            </a:pPr>
            <a:r>
              <a:rPr lang="en-US" sz="2800" dirty="0" smtClean="0"/>
              <a:t>“what does the  </a:t>
            </a:r>
            <a:r>
              <a:rPr lang="en-US" sz="2800" dirty="0" err="1" smtClean="0"/>
              <a:t>vCos</a:t>
            </a:r>
            <a:r>
              <a:rPr lang="el-GR" sz="2800" dirty="0" smtClean="0"/>
              <a:t>θ</a:t>
            </a:r>
            <a:r>
              <a:rPr lang="en-US" sz="2800" dirty="0" smtClean="0"/>
              <a:t> term represent?”</a:t>
            </a:r>
          </a:p>
          <a:p>
            <a:pPr>
              <a:buNone/>
            </a:pPr>
            <a:endParaRPr lang="en-US" sz="2800" dirty="0" smtClean="0"/>
          </a:p>
          <a:p>
            <a:pPr>
              <a:buNone/>
            </a:pPr>
            <a:r>
              <a:rPr lang="en-US" sz="2800" dirty="0" smtClean="0"/>
              <a:t>We  now suppose that a particular point on the edge is  moving diagonally upwards with a motion vector,  </a:t>
            </a:r>
            <a:r>
              <a:rPr lang="az-Cyrl-AZ" sz="2800" smtClean="0"/>
              <a:t>ѵ̄</a:t>
            </a:r>
            <a:r>
              <a:rPr lang="en-US" sz="2800" smtClean="0"/>
              <a:t> </a:t>
            </a:r>
            <a:endParaRPr lang="en-US" sz="2800" dirty="0" smtClean="0"/>
          </a:p>
          <a:p>
            <a:pPr>
              <a:buNone/>
            </a:pPr>
            <a:r>
              <a:rPr lang="en-US" sz="2800" dirty="0" smtClean="0"/>
              <a:t> </a:t>
            </a:r>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p:txBody>
      </p:sp>
      <p:pic>
        <p:nvPicPr>
          <p:cNvPr id="5" name="Picture 4" descr="opticFlow94.jpg"/>
          <p:cNvPicPr>
            <a:picLocks noChangeAspect="1"/>
          </p:cNvPicPr>
          <p:nvPr/>
        </p:nvPicPr>
        <p:blipFill>
          <a:blip r:embed="rId2" cstate="print"/>
          <a:stretch>
            <a:fillRect/>
          </a:stretch>
        </p:blipFill>
        <p:spPr>
          <a:xfrm>
            <a:off x="0" y="3581400"/>
            <a:ext cx="9144000" cy="3758453"/>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609600"/>
            <a:ext cx="9144000" cy="5181600"/>
          </a:xfrm>
        </p:spPr>
        <p:txBody>
          <a:bodyPr>
            <a:normAutofit/>
          </a:bodyPr>
          <a:lstStyle/>
          <a:p>
            <a:pPr>
              <a:buNone/>
            </a:pPr>
            <a:r>
              <a:rPr lang="en-US" sz="2800" dirty="0" smtClean="0"/>
              <a:t>“what does the  </a:t>
            </a:r>
            <a:r>
              <a:rPr lang="en-US" sz="2800" dirty="0" err="1" smtClean="0"/>
              <a:t>vCos</a:t>
            </a:r>
            <a:r>
              <a:rPr lang="el-GR" sz="2800" dirty="0" smtClean="0"/>
              <a:t>θ</a:t>
            </a:r>
            <a:r>
              <a:rPr lang="en-US" sz="2800" dirty="0" smtClean="0"/>
              <a:t> term represent?”</a:t>
            </a:r>
          </a:p>
          <a:p>
            <a:pPr>
              <a:buNone/>
            </a:pPr>
            <a:endParaRPr lang="en-US" sz="2800" dirty="0" smtClean="0"/>
          </a:p>
          <a:p>
            <a:pPr>
              <a:buNone/>
            </a:pPr>
            <a:r>
              <a:rPr lang="en-US" sz="2800" dirty="0" smtClean="0"/>
              <a:t>We  now  note that the angle between the motion vector,  </a:t>
            </a:r>
            <a:r>
              <a:rPr lang="az-Cyrl-AZ" sz="2800" dirty="0" smtClean="0"/>
              <a:t>ѵ̄</a:t>
            </a:r>
            <a:r>
              <a:rPr lang="en-US" sz="2800" dirty="0" smtClean="0"/>
              <a:t> ,</a:t>
            </a:r>
          </a:p>
          <a:p>
            <a:pPr>
              <a:buNone/>
            </a:pPr>
            <a:r>
              <a:rPr lang="en-US" sz="2800" dirty="0" smtClean="0"/>
              <a:t>and the gradient vector is  </a:t>
            </a:r>
            <a:r>
              <a:rPr lang="el-GR" sz="2800" dirty="0" smtClean="0"/>
              <a:t>θ</a:t>
            </a:r>
            <a:r>
              <a:rPr lang="en-US" sz="2800" dirty="0" smtClean="0"/>
              <a:t>, as shown in the figure</a:t>
            </a:r>
          </a:p>
          <a:p>
            <a:pPr>
              <a:buNone/>
            </a:pPr>
            <a:r>
              <a:rPr lang="en-US" sz="2800" dirty="0" smtClean="0"/>
              <a:t> </a:t>
            </a:r>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p:txBody>
      </p:sp>
      <p:pic>
        <p:nvPicPr>
          <p:cNvPr id="6" name="Picture 5" descr="opticFlow96.jpg"/>
          <p:cNvPicPr>
            <a:picLocks noChangeAspect="1"/>
          </p:cNvPicPr>
          <p:nvPr/>
        </p:nvPicPr>
        <p:blipFill>
          <a:blip r:embed="rId2" cstate="print"/>
          <a:stretch>
            <a:fillRect/>
          </a:stretch>
        </p:blipFill>
        <p:spPr>
          <a:xfrm>
            <a:off x="0" y="2971800"/>
            <a:ext cx="9144000" cy="3758453"/>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3345"/>
            <a:ext cx="9144000" cy="6851309"/>
          </a:xfrm>
          <a:prstGeom prst="rect">
            <a:avLst/>
          </a:prstGeom>
        </p:spPr>
      </p:pic>
    </p:spTree>
    <p:extLst>
      <p:ext uri="{BB962C8B-B14F-4D97-AF65-F5344CB8AC3E}">
        <p14:creationId xmlns:p14="http://schemas.microsoft.com/office/powerpoint/2010/main" val="14482133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609600"/>
            <a:ext cx="9144000" cy="5181600"/>
          </a:xfrm>
        </p:spPr>
        <p:txBody>
          <a:bodyPr>
            <a:normAutofit/>
          </a:bodyPr>
          <a:lstStyle/>
          <a:p>
            <a:pPr>
              <a:buNone/>
            </a:pPr>
            <a:r>
              <a:rPr lang="en-US" sz="2800" dirty="0" smtClean="0"/>
              <a:t>We  now  see that, the quantity of interest, namely, |</a:t>
            </a:r>
            <a:r>
              <a:rPr lang="en-US" sz="2800" dirty="0" err="1" smtClean="0"/>
              <a:t>v|Cos</a:t>
            </a:r>
            <a:r>
              <a:rPr lang="el-GR" sz="2800" dirty="0" smtClean="0"/>
              <a:t>θ</a:t>
            </a:r>
            <a:r>
              <a:rPr lang="en-US" sz="2800" dirty="0" smtClean="0"/>
              <a:t>,</a:t>
            </a:r>
          </a:p>
          <a:p>
            <a:pPr>
              <a:buNone/>
            </a:pPr>
            <a:r>
              <a:rPr lang="en-US" sz="2800" dirty="0" smtClean="0"/>
              <a:t>is merely the “perpendicular drop” from v onto the gradient</a:t>
            </a:r>
          </a:p>
          <a:p>
            <a:pPr>
              <a:buNone/>
            </a:pPr>
            <a:r>
              <a:rPr lang="en-US" sz="2800" dirty="0" smtClean="0"/>
              <a:t>vector (sometimes also called the perpendicular projection,</a:t>
            </a:r>
          </a:p>
          <a:p>
            <a:pPr>
              <a:buNone/>
            </a:pPr>
            <a:r>
              <a:rPr lang="en-US" sz="2800" dirty="0" smtClean="0"/>
              <a:t>or “shadow”)  as shown by the thick arrow in the figure.</a:t>
            </a:r>
          </a:p>
          <a:p>
            <a:pPr>
              <a:buNone/>
            </a:pPr>
            <a:r>
              <a:rPr lang="en-US" sz="2800" dirty="0" smtClean="0"/>
              <a:t> </a:t>
            </a:r>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p:txBody>
      </p:sp>
      <p:pic>
        <p:nvPicPr>
          <p:cNvPr id="5" name="Picture 4" descr="opticFlow95.jpg"/>
          <p:cNvPicPr>
            <a:picLocks noChangeAspect="1"/>
          </p:cNvPicPr>
          <p:nvPr/>
        </p:nvPicPr>
        <p:blipFill>
          <a:blip r:embed="rId2" cstate="print"/>
          <a:stretch>
            <a:fillRect/>
          </a:stretch>
        </p:blipFill>
        <p:spPr>
          <a:xfrm>
            <a:off x="0" y="2743200"/>
            <a:ext cx="9144000" cy="3758453"/>
          </a:xfrm>
          <a:prstGeom prst="rect">
            <a:avLst/>
          </a:prstGeom>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1143000"/>
          </a:xfrm>
        </p:spPr>
        <p:txBody>
          <a:bodyPr>
            <a:normAutofit fontScale="90000"/>
          </a:bodyPr>
          <a:lstStyle/>
          <a:p>
            <a:r>
              <a:rPr lang="en-US" dirty="0" smtClean="0"/>
              <a:t>What does the  2d Motion Equation mean?</a:t>
            </a:r>
            <a:endParaRPr lang="en-US" dirty="0"/>
          </a:p>
        </p:txBody>
      </p:sp>
      <p:sp>
        <p:nvSpPr>
          <p:cNvPr id="3" name="Content Placeholder 2"/>
          <p:cNvSpPr>
            <a:spLocks noGrp="1"/>
          </p:cNvSpPr>
          <p:nvPr>
            <p:ph idx="1"/>
          </p:nvPr>
        </p:nvSpPr>
        <p:spPr>
          <a:xfrm>
            <a:off x="0" y="609600"/>
            <a:ext cx="9144000" cy="5181600"/>
          </a:xfrm>
        </p:spPr>
        <p:txBody>
          <a:bodyPr>
            <a:normAutofit/>
          </a:bodyPr>
          <a:lstStyle/>
          <a:p>
            <a:pPr>
              <a:buNone/>
            </a:pPr>
            <a:r>
              <a:rPr lang="en-US" sz="2800" dirty="0" smtClean="0"/>
              <a:t>This is an important insight. It says that no matter how much there is of the component ALONG the EDGE, the only  part of motion that is measureable is the component that is Normal (i.e., perpendicular) to the edge. This part is   |</a:t>
            </a:r>
            <a:r>
              <a:rPr lang="en-US" sz="2800" dirty="0" err="1" smtClean="0"/>
              <a:t>v|Cos</a:t>
            </a:r>
            <a:r>
              <a:rPr lang="el-GR" sz="2800" dirty="0" smtClean="0"/>
              <a:t>θ</a:t>
            </a:r>
            <a:r>
              <a:rPr lang="en-US" sz="2800" dirty="0" smtClean="0"/>
              <a:t>. The other part, the motion along the edge, is lost,</a:t>
            </a:r>
          </a:p>
          <a:p>
            <a:pPr>
              <a:buNone/>
            </a:pPr>
            <a:r>
              <a:rPr lang="en-US" sz="2800" dirty="0" smtClean="0"/>
              <a:t>if one is able to view only one edge in one’s small window.</a:t>
            </a:r>
          </a:p>
          <a:p>
            <a:pPr>
              <a:buNone/>
            </a:pPr>
            <a:endParaRPr lang="en-US" sz="2800" dirty="0" smtClean="0"/>
          </a:p>
          <a:p>
            <a:pPr>
              <a:buNone/>
            </a:pPr>
            <a:r>
              <a:rPr lang="en-US" sz="2800" dirty="0" smtClean="0"/>
              <a:t>We now look at a simple demo of this concept. </a:t>
            </a:r>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a:p>
            <a:pPr>
              <a:buNone/>
            </a:pPr>
            <a:endParaRPr lang="en-US" sz="2800" dirty="0" smtClean="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Black Stripe moves to the right</a:t>
            </a:r>
            <a:endParaRPr lang="en-US" dirty="0"/>
          </a:p>
        </p:txBody>
      </p:sp>
      <p:pic>
        <p:nvPicPr>
          <p:cNvPr id="4" name="Content Placeholder 3" descr="opticFlow523.jpg"/>
          <p:cNvPicPr>
            <a:picLocks noGrp="1" noChangeAspect="1"/>
          </p:cNvPicPr>
          <p:nvPr>
            <p:ph idx="1"/>
          </p:nvPr>
        </p:nvPicPr>
        <p:blipFill>
          <a:blip r:embed="rId2" cstate="print"/>
          <a:stretch>
            <a:fillRect/>
          </a:stretch>
        </p:blipFill>
        <p:spPr>
          <a:xfrm>
            <a:off x="457200" y="2171877"/>
            <a:ext cx="8229600" cy="3382608"/>
          </a:xfrm>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Black Stripe moves to the right</a:t>
            </a:r>
            <a:endParaRPr lang="en-US" dirty="0"/>
          </a:p>
        </p:txBody>
      </p:sp>
      <p:pic>
        <p:nvPicPr>
          <p:cNvPr id="6" name="Content Placeholder 5" descr="opticFlow524.jpg"/>
          <p:cNvPicPr>
            <a:picLocks noGrp="1" noChangeAspect="1"/>
          </p:cNvPicPr>
          <p:nvPr>
            <p:ph idx="1"/>
          </p:nvPr>
        </p:nvPicPr>
        <p:blipFill>
          <a:blip r:embed="rId2" cstate="print"/>
          <a:stretch>
            <a:fillRect/>
          </a:stretch>
        </p:blipFill>
        <p:spPr>
          <a:xfrm>
            <a:off x="457200" y="2171877"/>
            <a:ext cx="8229600" cy="3382608"/>
          </a:xfrm>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When covered, its perceived as moving Perpendicular  to edge !!!</a:t>
            </a:r>
            <a:endParaRPr lang="en-US" dirty="0"/>
          </a:p>
        </p:txBody>
      </p:sp>
      <p:pic>
        <p:nvPicPr>
          <p:cNvPr id="4" name="Content Placeholder 3" descr="opticFlow522.jpg"/>
          <p:cNvPicPr>
            <a:picLocks noGrp="1" noChangeAspect="1"/>
          </p:cNvPicPr>
          <p:nvPr>
            <p:ph idx="1"/>
          </p:nvPr>
        </p:nvPicPr>
        <p:blipFill>
          <a:blip r:embed="rId2" cstate="print"/>
          <a:stretch>
            <a:fillRect/>
          </a:stretch>
        </p:blipFill>
        <p:spPr>
          <a:xfrm>
            <a:off x="457200" y="2171877"/>
            <a:ext cx="8229600" cy="3382608"/>
          </a:xfrm>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When covered, its perceived as moving Perpendicular  to edge !!!</a:t>
            </a:r>
            <a:endParaRPr lang="en-US" dirty="0"/>
          </a:p>
        </p:txBody>
      </p:sp>
      <p:pic>
        <p:nvPicPr>
          <p:cNvPr id="4" name="Content Placeholder 3" descr="opticFlow521.jpg"/>
          <p:cNvPicPr>
            <a:picLocks noGrp="1" noChangeAspect="1"/>
          </p:cNvPicPr>
          <p:nvPr>
            <p:ph idx="1"/>
          </p:nvPr>
        </p:nvPicPr>
        <p:blipFill>
          <a:blip r:embed="rId2" cstate="print"/>
          <a:stretch>
            <a:fillRect/>
          </a:stretch>
        </p:blipFill>
        <p:spPr>
          <a:xfrm>
            <a:off x="457200" y="2171877"/>
            <a:ext cx="8229600" cy="3382608"/>
          </a:xfrm>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4000" cy="1143000"/>
          </a:xfrm>
        </p:spPr>
        <p:txBody>
          <a:bodyPr>
            <a:normAutofit/>
          </a:bodyPr>
          <a:lstStyle/>
          <a:p>
            <a:r>
              <a:rPr lang="en-US" dirty="0" smtClean="0"/>
              <a:t> Aperture  Problem demo is DONE</a:t>
            </a:r>
            <a:endParaRPr lang="en-US" dirty="0"/>
          </a:p>
        </p:txBody>
      </p:sp>
      <p:sp>
        <p:nvSpPr>
          <p:cNvPr id="15" name="Content Placeholder 14"/>
          <p:cNvSpPr>
            <a:spLocks noGrp="1"/>
          </p:cNvSpPr>
          <p:nvPr>
            <p:ph idx="1"/>
          </p:nvPr>
        </p:nvSpPr>
        <p:spPr>
          <a:xfrm>
            <a:off x="0" y="762000"/>
            <a:ext cx="9144000" cy="4525963"/>
          </a:xfrm>
        </p:spPr>
        <p:txBody>
          <a:bodyPr>
            <a:normAutofit fontScale="77500" lnSpcReduction="20000"/>
          </a:bodyPr>
          <a:lstStyle/>
          <a:p>
            <a:r>
              <a:rPr lang="en-US" dirty="0" smtClean="0"/>
              <a:t>So, we understand that a single equation cannot solve for answers.</a:t>
            </a:r>
          </a:p>
          <a:p>
            <a:r>
              <a:rPr lang="en-US" dirty="0" smtClean="0"/>
              <a:t>A single equation only provides the component of motion that is perpendicular to the edge. The component  that is ALONG THE EDGE is lost. This makes sense; try sliding  a black rectangular shape , along the direction of its longer side when viewed thru a small window , similar to the type of small  RED covering we used; the motion will not be visible.</a:t>
            </a:r>
          </a:p>
          <a:p>
            <a:r>
              <a:rPr lang="en-US" dirty="0" smtClean="0"/>
              <a:t>Had we tracked a corner viewed thru the RED covering’s aperture, the true direction of motion becomes readily perceptible. This is because the corner has two edge directions, so this is equivalent to providing a second (independent, because its gradient is different from the first equation’s) equation.</a:t>
            </a:r>
          </a:p>
          <a:p>
            <a:r>
              <a:rPr lang="en-US" dirty="0" smtClean="0"/>
              <a:t>In practice, more than two equations are used to get 2d-motion.  </a:t>
            </a:r>
            <a:endParaRPr lang="en-US"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Having 3 or more locations to measure</a:t>
            </a:r>
            <a:endParaRPr lang="en-US" dirty="0"/>
          </a:p>
        </p:txBody>
      </p:sp>
      <p:sp>
        <p:nvSpPr>
          <p:cNvPr id="3" name="Content Placeholder 2"/>
          <p:cNvSpPr>
            <a:spLocks noGrp="1"/>
          </p:cNvSpPr>
          <p:nvPr>
            <p:ph idx="1"/>
          </p:nvPr>
        </p:nvSpPr>
        <p:spPr>
          <a:xfrm>
            <a:off x="457200" y="1600201"/>
            <a:ext cx="8229600" cy="3962399"/>
          </a:xfrm>
        </p:spPr>
        <p:txBody>
          <a:bodyPr>
            <a:normAutofit fontScale="85000" lnSpcReduction="20000"/>
          </a:bodyPr>
          <a:lstStyle/>
          <a:p>
            <a:r>
              <a:rPr lang="en-US" dirty="0" smtClean="0"/>
              <a:t>We must assume that the three (or more) locations are coming from different gradients, so that the equations are independent.</a:t>
            </a:r>
          </a:p>
          <a:p>
            <a:r>
              <a:rPr lang="en-US" dirty="0" smtClean="0"/>
              <a:t>With exactly two equations, the solution technique is the straightforward one, just simply invert the 2x2 matrix, and obtain the solution for (</a:t>
            </a:r>
            <a:r>
              <a:rPr lang="en-US" dirty="0" err="1" smtClean="0"/>
              <a:t>u,v</a:t>
            </a:r>
            <a:r>
              <a:rPr lang="en-US" dirty="0" smtClean="0"/>
              <a:t>). However,  for this to be reliable, the two gradients and two temporal  derivative calculations would have had to have been perfect. </a:t>
            </a:r>
          </a:p>
          <a:p>
            <a:r>
              <a:rPr lang="en-US" dirty="0" smtClean="0"/>
              <a:t>It is better to use many locations and then to use some form of averaging, or least squares solution.</a:t>
            </a:r>
          </a:p>
          <a:p>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3345"/>
            <a:ext cx="9144000" cy="6851309"/>
          </a:xfrm>
          <a:prstGeom prst="rect">
            <a:avLst/>
          </a:prstGeom>
        </p:spPr>
      </p:pic>
    </p:spTree>
    <p:extLst>
      <p:ext uri="{BB962C8B-B14F-4D97-AF65-F5344CB8AC3E}">
        <p14:creationId xmlns:p14="http://schemas.microsoft.com/office/powerpoint/2010/main" val="20787439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Understanding the assumption</a:t>
            </a:r>
            <a:endParaRPr lang="en-US"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35668" y="1834105"/>
            <a:ext cx="9144000" cy="4481105"/>
          </a:xfrm>
          <a:prstGeom prst="rect">
            <a:avLst/>
          </a:prstGeom>
        </p:spPr>
      </p:pic>
      <p:sp>
        <p:nvSpPr>
          <p:cNvPr id="5" name="Rectangle 4"/>
          <p:cNvSpPr/>
          <p:nvPr/>
        </p:nvSpPr>
        <p:spPr>
          <a:xfrm>
            <a:off x="4229092" y="6315210"/>
            <a:ext cx="4610108" cy="461665"/>
          </a:xfrm>
          <a:prstGeom prst="rect">
            <a:avLst/>
          </a:prstGeom>
        </p:spPr>
        <p:txBody>
          <a:bodyPr wrap="none">
            <a:spAutoFit/>
          </a:bodyPr>
          <a:lstStyle/>
          <a:p>
            <a:r>
              <a:rPr lang="en-US" sz="2400" dirty="0">
                <a:solidFill>
                  <a:srgbClr val="FF0000"/>
                </a:solidFill>
              </a:rPr>
              <a:t>Extended reading: </a:t>
            </a:r>
            <a:r>
              <a:rPr lang="en-US" sz="2400" dirty="0" smtClean="0">
                <a:solidFill>
                  <a:srgbClr val="FF0000"/>
                </a:solidFill>
              </a:rPr>
              <a:t>Taylor </a:t>
            </a:r>
            <a:r>
              <a:rPr lang="en-US" sz="2400" dirty="0">
                <a:solidFill>
                  <a:srgbClr val="FF0000"/>
                </a:solidFill>
              </a:rPr>
              <a:t>expansion</a:t>
            </a:r>
            <a:endParaRPr lang="en-US" sz="2400" dirty="0">
              <a:solidFill>
                <a:srgbClr val="FF0000"/>
              </a:solidFill>
            </a:endParaRPr>
          </a:p>
        </p:txBody>
      </p:sp>
    </p:spTree>
    <p:extLst>
      <p:ext uri="{BB962C8B-B14F-4D97-AF65-F5344CB8AC3E}">
        <p14:creationId xmlns:p14="http://schemas.microsoft.com/office/powerpoint/2010/main" val="5794636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the assumption</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962400" y="3657600"/>
            <a:ext cx="4957864" cy="800930"/>
          </a:xfrm>
          <a:prstGeom prst="rect">
            <a:avLst/>
          </a:prstGeom>
        </p:spPr>
      </p:pic>
      <p:pic>
        <p:nvPicPr>
          <p:cNvPr id="5" name="Picture 4"/>
          <p:cNvPicPr>
            <a:picLocks noChangeAspect="1"/>
          </p:cNvPicPr>
          <p:nvPr/>
        </p:nvPicPr>
        <p:blipFill rotWithShape="1">
          <a:blip r:embed="rId3"/>
          <a:srcRect t="66890"/>
          <a:stretch/>
        </p:blipFill>
        <p:spPr>
          <a:xfrm>
            <a:off x="3200400" y="1981200"/>
            <a:ext cx="6328272" cy="1026803"/>
          </a:xfrm>
          <a:prstGeom prst="rect">
            <a:avLst/>
          </a:prstGeom>
        </p:spPr>
      </p:pic>
      <p:pic>
        <p:nvPicPr>
          <p:cNvPr id="6" name="Picture 5"/>
          <p:cNvPicPr>
            <a:picLocks noChangeAspect="1"/>
          </p:cNvPicPr>
          <p:nvPr/>
        </p:nvPicPr>
        <p:blipFill rotWithShape="1">
          <a:blip r:embed="rId4"/>
          <a:srcRect l="33333" t="20642" r="30833" b="33317"/>
          <a:stretch/>
        </p:blipFill>
        <p:spPr>
          <a:xfrm>
            <a:off x="453528" y="1600198"/>
            <a:ext cx="3276600" cy="3154362"/>
          </a:xfrm>
          <a:prstGeom prst="rect">
            <a:avLst/>
          </a:prstGeom>
        </p:spPr>
      </p:pic>
      <p:sp>
        <p:nvSpPr>
          <p:cNvPr id="7" name="Up-Down Arrow 6"/>
          <p:cNvSpPr/>
          <p:nvPr/>
        </p:nvSpPr>
        <p:spPr>
          <a:xfrm>
            <a:off x="6172200" y="3008003"/>
            <a:ext cx="456604" cy="649597"/>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0653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What’s Next: </a:t>
            </a:r>
            <a:br>
              <a:rPr lang="en-US" dirty="0" smtClean="0"/>
            </a:br>
            <a:r>
              <a:rPr lang="en-US" dirty="0" smtClean="0"/>
              <a:t>Another way of deriving the equation</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962400" y="3657600"/>
            <a:ext cx="4957864" cy="800930"/>
          </a:xfrm>
          <a:prstGeom prst="rect">
            <a:avLst/>
          </a:prstGeom>
        </p:spPr>
      </p:pic>
      <p:pic>
        <p:nvPicPr>
          <p:cNvPr id="6" name="Picture 5"/>
          <p:cNvPicPr>
            <a:picLocks noChangeAspect="1"/>
          </p:cNvPicPr>
          <p:nvPr/>
        </p:nvPicPr>
        <p:blipFill rotWithShape="1">
          <a:blip r:embed="rId3"/>
          <a:srcRect l="33333" t="20642" r="30833" b="33317"/>
          <a:stretch/>
        </p:blipFill>
        <p:spPr>
          <a:xfrm>
            <a:off x="453528" y="1600198"/>
            <a:ext cx="3276600" cy="3154362"/>
          </a:xfrm>
          <a:prstGeom prst="rect">
            <a:avLst/>
          </a:prstGeom>
        </p:spPr>
      </p:pic>
    </p:spTree>
    <p:extLst>
      <p:ext uri="{BB962C8B-B14F-4D97-AF65-F5344CB8AC3E}">
        <p14:creationId xmlns:p14="http://schemas.microsoft.com/office/powerpoint/2010/main" val="8919101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62000"/>
            <a:ext cx="9144000" cy="5029200"/>
          </a:xfrm>
        </p:spPr>
        <p:txBody>
          <a:bodyPr>
            <a:normAutofit/>
          </a:bodyPr>
          <a:lstStyle/>
          <a:p>
            <a:pPr>
              <a:buNone/>
            </a:pPr>
            <a:r>
              <a:rPr lang="en-US" sz="3600" dirty="0" smtClean="0"/>
              <a:t>Imagine there is this (ramp) pattern of Intensity (image brightness) being viewed from above.</a:t>
            </a:r>
          </a:p>
          <a:p>
            <a:pPr>
              <a:buNone/>
            </a:pPr>
            <a:endParaRPr lang="en-US" sz="5100" dirty="0" smtClean="0"/>
          </a:p>
        </p:txBody>
      </p:sp>
      <p:pic>
        <p:nvPicPr>
          <p:cNvPr id="4" name="Picture 3" descr="opticFlow1.jpg"/>
          <p:cNvPicPr>
            <a:picLocks noChangeAspect="1"/>
          </p:cNvPicPr>
          <p:nvPr/>
        </p:nvPicPr>
        <p:blipFill>
          <a:blip r:embed="rId2" cstate="print"/>
          <a:stretch>
            <a:fillRect/>
          </a:stretch>
        </p:blipFill>
        <p:spPr>
          <a:xfrm>
            <a:off x="685800" y="2362200"/>
            <a:ext cx="7334250" cy="3276600"/>
          </a:xfrm>
          <a:prstGeom prst="rect">
            <a:avLst/>
          </a:prstGeom>
        </p:spPr>
      </p:pic>
    </p:spTree>
    <p:extLst>
      <p:ext uri="{BB962C8B-B14F-4D97-AF65-F5344CB8AC3E}">
        <p14:creationId xmlns:p14="http://schemas.microsoft.com/office/powerpoint/2010/main" val="4547303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16291</TotalTime>
  <Words>2300</Words>
  <Application>Microsoft Macintosh PowerPoint</Application>
  <PresentationFormat>On-screen Show (4:3)</PresentationFormat>
  <Paragraphs>15481</Paragraphs>
  <Slides>47</Slides>
  <Notes>2</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47</vt:i4>
      </vt:variant>
    </vt:vector>
  </HeadingPairs>
  <TitlesOfParts>
    <vt:vector size="51" baseType="lpstr">
      <vt:lpstr>Calibri</vt:lpstr>
      <vt:lpstr>Arial</vt:lpstr>
      <vt:lpstr>Office Theme</vt:lpstr>
      <vt:lpstr>Image</vt:lpstr>
      <vt:lpstr>Video</vt:lpstr>
      <vt:lpstr>PowerPoint Presentation</vt:lpstr>
      <vt:lpstr>PowerPoint Presentation</vt:lpstr>
      <vt:lpstr>PowerPoint Presentation</vt:lpstr>
      <vt:lpstr>PowerPoint Presentation</vt:lpstr>
      <vt:lpstr>Understanding the assumption</vt:lpstr>
      <vt:lpstr>Understanding the assumption</vt:lpstr>
      <vt:lpstr>What’s Next:  Another way of deriving the equation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Comparing with the first way of deriving the optical flow equation</vt:lpstr>
      <vt:lpstr>What does the  2d Motion Equation mean?</vt:lpstr>
      <vt:lpstr>Measuring the knowns</vt:lpstr>
      <vt:lpstr>What does the  2d Motion Equation mean?</vt:lpstr>
      <vt:lpstr>What does the  2d Motion Equation mean?</vt:lpstr>
      <vt:lpstr>What does the  2d Motion Equation mean?</vt:lpstr>
      <vt:lpstr> - Iᵼ      =     u ∙ Iₓ    +     v ∙ Iᵧ </vt:lpstr>
      <vt:lpstr>What does the  2d Motion Equation mean?</vt:lpstr>
      <vt:lpstr>What does the  2d Motion Equation mean?</vt:lpstr>
      <vt:lpstr>What does the  2d Motion Equation mean?</vt:lpstr>
      <vt:lpstr>What does the  2d Motion Equation mean?</vt:lpstr>
      <vt:lpstr>What does the  2d Motion Equation mean?</vt:lpstr>
      <vt:lpstr>What does the  2d Motion Equation mean?</vt:lpstr>
      <vt:lpstr>What does the  2d Motion Equation mean?</vt:lpstr>
      <vt:lpstr>What does the  2d Motion Equation mean?</vt:lpstr>
      <vt:lpstr>What does the  2d Motion Equation mean?</vt:lpstr>
      <vt:lpstr>What does the  2d Motion Equation mean?</vt:lpstr>
      <vt:lpstr>Black Stripe moves to the right</vt:lpstr>
      <vt:lpstr>Black Stripe moves to the right</vt:lpstr>
      <vt:lpstr>When covered, its perceived as moving Perpendicular  to edge !!!</vt:lpstr>
      <vt:lpstr>When covered, its perceived as moving Perpendicular  to edge !!!</vt:lpstr>
      <vt:lpstr> Aperture  Problem demo is DONE</vt:lpstr>
      <vt:lpstr>Having 3 or more locations to measure</vt:lpstr>
    </vt:vector>
  </TitlesOfParts>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Student</dc:creator>
  <cp:lastModifiedBy>Boqing Gong</cp:lastModifiedBy>
  <cp:revision>102</cp:revision>
  <dcterms:created xsi:type="dcterms:W3CDTF">2006-08-16T00:00:00Z</dcterms:created>
  <dcterms:modified xsi:type="dcterms:W3CDTF">2016-10-04T15:44:02Z</dcterms:modified>
</cp:coreProperties>
</file>

<file path=docProps/thumbnail.jpeg>
</file>